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70" r:id="rId9"/>
    <p:sldId id="271" r:id="rId10"/>
    <p:sldId id="274" r:id="rId11"/>
    <p:sldId id="275" r:id="rId12"/>
    <p:sldId id="272" r:id="rId13"/>
    <p:sldId id="273" r:id="rId14"/>
    <p:sldId id="290" r:id="rId15"/>
    <p:sldId id="26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1" r:id="rId27"/>
    <p:sldId id="286" r:id="rId28"/>
    <p:sldId id="287" r:id="rId29"/>
    <p:sldId id="288" r:id="rId30"/>
    <p:sldId id="289" r:id="rId31"/>
    <p:sldId id="266" r:id="rId32"/>
    <p:sldId id="267" r:id="rId33"/>
    <p:sldId id="269" r:id="rId34"/>
    <p:sldId id="268" r:id="rId35"/>
    <p:sldId id="259" r:id="rId36"/>
    <p:sldId id="292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3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0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8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397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85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0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180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0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12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4" descr="湖北大学知行学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97" y="57052"/>
            <a:ext cx="2192043" cy="43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8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8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5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95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3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5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75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4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4605D9-716F-4626-AEA7-B2CB677871CF}" type="datetimeFigureOut">
              <a:rPr lang="zh-CN" altLang="en-US" smtClean="0"/>
              <a:t>2018/3/7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7A373-B20D-4D5F-9015-691B85EA7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78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20108;&#21449;&#26641;&#65293;&#20808;&#24207;&#36941;&#21382;.sw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20108;&#21449;&#26641;&#65293;&#20013;&#24207;&#36941;&#21382;.sw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&#20108;&#21449;&#26641;&#65293;&#21518;&#24207;&#36941;&#21382;.sw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kpass.cn/tk_knowledge_service_list.jsp?kemu_id=6&amp;tk_ci_list_ed=%B1%E9%C0%FA," TargetMode="External"/><Relationship Id="rId2" Type="http://schemas.openxmlformats.org/officeDocument/2006/relationships/hyperlink" Target="http://www.rkpass.cn/tk_knowledge_service_list.jsp?kemu_id=6&amp;tk_ci_list_ed=%B6%FE%B2%E6%CA%F7,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7633927@qq.c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数据结构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湖北大学知行学院</a:t>
            </a:r>
            <a:endParaRPr lang="en-US" altLang="zh-CN" dirty="0" smtClean="0"/>
          </a:p>
          <a:p>
            <a:r>
              <a:rPr lang="zh-CN" altLang="en-US" dirty="0" smtClean="0"/>
              <a:t>教师：涂晓帆</a:t>
            </a:r>
            <a:endParaRPr lang="en-US" altLang="zh-CN" dirty="0" smtClean="0"/>
          </a:p>
          <a:p>
            <a:fld id="{C5FA8DB4-FDF7-4083-8564-CF21C2D85D91}" type="datetime2">
              <a:rPr lang="en-US" altLang="zh-CN"/>
              <a:t>Wednesday, March 7, 2018</a:t>
            </a:fld>
            <a:endParaRPr lang="zh-CN" altLang="en-US" dirty="0"/>
          </a:p>
        </p:txBody>
      </p:sp>
      <p:pic>
        <p:nvPicPr>
          <p:cNvPr id="1028" name="Picture 4" descr="湖北大学知行学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0" y="365554"/>
            <a:ext cx="36861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重点回顾</a:t>
            </a:r>
            <a:r>
              <a:rPr lang="en-US" altLang="zh-CN" dirty="0" smtClean="0"/>
              <a:t>——2</a:t>
            </a:r>
            <a:r>
              <a:rPr lang="zh-CN" altLang="en-US" dirty="0" smtClean="0"/>
              <a:t>、二叉树的定义</a:t>
            </a:r>
            <a:r>
              <a:rPr lang="en-US" altLang="zh-CN" dirty="0" smtClean="0"/>
              <a:t>—2</a:t>
            </a:r>
            <a:br>
              <a:rPr lang="en-US" altLang="zh-CN" dirty="0" smtClean="0"/>
            </a:br>
            <a:r>
              <a:rPr lang="zh-CN" altLang="en-US" dirty="0" smtClean="0"/>
              <a:t>二叉树的顺序存储结构</a:t>
            </a:r>
            <a:endParaRPr lang="zh-CN" altLang="en-US" dirty="0"/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1774406" y="1894681"/>
            <a:ext cx="779463" cy="641350"/>
            <a:chOff x="310" y="2496"/>
            <a:chExt cx="576" cy="472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3334919" y="3263106"/>
            <a:ext cx="779462" cy="641350"/>
            <a:chOff x="4320" y="2591"/>
            <a:chExt cx="576" cy="473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4404" y="2675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4320" y="2591"/>
              <a:ext cx="576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 dirty="0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929856" y="4047331"/>
            <a:ext cx="779463" cy="641350"/>
            <a:chOff x="310" y="2497"/>
            <a:chExt cx="576" cy="472"/>
          </a:xfrm>
        </p:grpSpPr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310" y="2497"/>
              <a:ext cx="57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</a:p>
          </p:txBody>
        </p:sp>
      </p:grp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1448969" y="3329781"/>
            <a:ext cx="779462" cy="639763"/>
            <a:chOff x="310" y="2496"/>
            <a:chExt cx="576" cy="472"/>
          </a:xfrm>
        </p:grpSpPr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E</a:t>
              </a:r>
            </a:p>
          </p:txBody>
        </p:sp>
      </p:grp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344069" y="3329781"/>
            <a:ext cx="779462" cy="639763"/>
            <a:chOff x="310" y="2496"/>
            <a:chExt cx="576" cy="472"/>
          </a:xfrm>
        </p:grpSpPr>
        <p:sp>
          <p:nvSpPr>
            <p:cNvPr id="47" name="Oval 15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</p:grp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2684044" y="2547144"/>
            <a:ext cx="779462" cy="641350"/>
            <a:chOff x="310" y="2496"/>
            <a:chExt cx="576" cy="472"/>
          </a:xfrm>
        </p:grpSpPr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 dirty="0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 dirty="0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</p:grpSp>
      <p:grpSp>
        <p:nvGrpSpPr>
          <p:cNvPr id="52" name="Group 20"/>
          <p:cNvGrpSpPr>
            <a:grpSpLocks/>
          </p:cNvGrpSpPr>
          <p:nvPr/>
        </p:nvGrpSpPr>
        <p:grpSpPr bwMode="auto">
          <a:xfrm>
            <a:off x="929856" y="2612231"/>
            <a:ext cx="779463" cy="641350"/>
            <a:chOff x="310" y="2496"/>
            <a:chExt cx="576" cy="472"/>
          </a:xfrm>
        </p:grpSpPr>
        <p:sp>
          <p:nvSpPr>
            <p:cNvPr id="53" name="Oval 21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sp>
        <p:nvSpPr>
          <p:cNvPr id="55" name="Line 23"/>
          <p:cNvSpPr>
            <a:spLocks noChangeShapeType="1"/>
          </p:cNvSpPr>
          <p:nvPr/>
        </p:nvSpPr>
        <p:spPr bwMode="auto">
          <a:xfrm flipH="1">
            <a:off x="1383881" y="2350294"/>
            <a:ext cx="519113" cy="392112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2295106" y="2350294"/>
            <a:ext cx="520700" cy="388937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1448969" y="3132931"/>
            <a:ext cx="325437" cy="32702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" name="Line 26"/>
          <p:cNvSpPr>
            <a:spLocks noChangeShapeType="1"/>
          </p:cNvSpPr>
          <p:nvPr/>
        </p:nvSpPr>
        <p:spPr bwMode="auto">
          <a:xfrm flipH="1">
            <a:off x="1318794" y="3850481"/>
            <a:ext cx="330200" cy="32702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H="1">
            <a:off x="733006" y="3132931"/>
            <a:ext cx="330200" cy="32702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3204744" y="3067844"/>
            <a:ext cx="325437" cy="32702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5746050" y="1853248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6916037" y="3288348"/>
            <a:ext cx="58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8087612" y="3288348"/>
            <a:ext cx="58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966587" y="2570798"/>
            <a:ext cx="58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65" name="Text Box 33"/>
          <p:cNvSpPr txBox="1">
            <a:spLocks noChangeArrowheads="1"/>
          </p:cNvSpPr>
          <p:nvPr/>
        </p:nvSpPr>
        <p:spPr bwMode="auto">
          <a:xfrm>
            <a:off x="4315712" y="3221673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5422200" y="3288348"/>
            <a:ext cx="58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67" name="Text Box 35"/>
          <p:cNvSpPr txBox="1">
            <a:spLocks noChangeArrowheads="1"/>
          </p:cNvSpPr>
          <p:nvPr/>
        </p:nvSpPr>
        <p:spPr bwMode="auto">
          <a:xfrm>
            <a:off x="6720775" y="2570798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68" name="Text Box 36"/>
          <p:cNvSpPr txBox="1">
            <a:spLocks noChangeArrowheads="1"/>
          </p:cNvSpPr>
          <p:nvPr/>
        </p:nvSpPr>
        <p:spPr bwMode="auto">
          <a:xfrm>
            <a:off x="3818825" y="4004311"/>
            <a:ext cx="58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32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5436487" y="3910648"/>
            <a:ext cx="561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28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</a:p>
        </p:txBody>
      </p:sp>
      <p:grpSp>
        <p:nvGrpSpPr>
          <p:cNvPr id="70" name="Group 38"/>
          <p:cNvGrpSpPr>
            <a:grpSpLocks/>
          </p:cNvGrpSpPr>
          <p:nvPr/>
        </p:nvGrpSpPr>
        <p:grpSpPr bwMode="auto">
          <a:xfrm>
            <a:off x="6127050" y="1853248"/>
            <a:ext cx="779462" cy="542925"/>
            <a:chOff x="310" y="2496"/>
            <a:chExt cx="576" cy="400"/>
          </a:xfrm>
        </p:grpSpPr>
        <p:sp>
          <p:nvSpPr>
            <p:cNvPr id="71" name="Oval 39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Text Box 40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28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grpSp>
        <p:nvGrpSpPr>
          <p:cNvPr id="73" name="Group 41"/>
          <p:cNvGrpSpPr>
            <a:grpSpLocks/>
          </p:cNvGrpSpPr>
          <p:nvPr/>
        </p:nvGrpSpPr>
        <p:grpSpPr bwMode="auto">
          <a:xfrm>
            <a:off x="7687562" y="3221673"/>
            <a:ext cx="779463" cy="544513"/>
            <a:chOff x="4320" y="2591"/>
            <a:chExt cx="576" cy="401"/>
          </a:xfrm>
        </p:grpSpPr>
        <p:sp>
          <p:nvSpPr>
            <p:cNvPr id="74" name="Oval 42"/>
            <p:cNvSpPr>
              <a:spLocks noChangeArrowheads="1"/>
            </p:cNvSpPr>
            <p:nvPr/>
          </p:nvSpPr>
          <p:spPr bwMode="auto">
            <a:xfrm>
              <a:off x="4404" y="2675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Text Box 43"/>
            <p:cNvSpPr txBox="1">
              <a:spLocks noChangeArrowheads="1"/>
            </p:cNvSpPr>
            <p:nvPr/>
          </p:nvSpPr>
          <p:spPr bwMode="auto">
            <a:xfrm>
              <a:off x="4320" y="2591"/>
              <a:ext cx="576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28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76" name="Group 44"/>
          <p:cNvGrpSpPr>
            <a:grpSpLocks/>
          </p:cNvGrpSpPr>
          <p:nvPr/>
        </p:nvGrpSpPr>
        <p:grpSpPr bwMode="auto">
          <a:xfrm>
            <a:off x="5647625" y="4139248"/>
            <a:ext cx="849312" cy="519113"/>
            <a:chOff x="310" y="2497"/>
            <a:chExt cx="576" cy="402"/>
          </a:xfrm>
        </p:grpSpPr>
        <p:sp>
          <p:nvSpPr>
            <p:cNvPr id="77" name="Oval 45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Text Box 46"/>
            <p:cNvSpPr txBox="1">
              <a:spLocks noChangeArrowheads="1"/>
            </p:cNvSpPr>
            <p:nvPr/>
          </p:nvSpPr>
          <p:spPr bwMode="auto">
            <a:xfrm>
              <a:off x="310" y="2497"/>
              <a:ext cx="57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28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</a:p>
          </p:txBody>
        </p:sp>
      </p:grpSp>
      <p:sp>
        <p:nvSpPr>
          <p:cNvPr id="79" name="Oval 47"/>
          <p:cNvSpPr>
            <a:spLocks noChangeArrowheads="1"/>
          </p:cNvSpPr>
          <p:nvPr/>
        </p:nvSpPr>
        <p:spPr bwMode="auto">
          <a:xfrm>
            <a:off x="5915912" y="3401061"/>
            <a:ext cx="427038" cy="430212"/>
          </a:xfrm>
          <a:prstGeom prst="ellipse">
            <a:avLst/>
          </a:prstGeom>
          <a:solidFill>
            <a:srgbClr val="FFFFCC"/>
          </a:solidFill>
          <a:ln w="12700" cap="rnd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5801612" y="3288348"/>
            <a:ext cx="779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en-US" altLang="zh-CN" sz="2800" b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</a:p>
        </p:txBody>
      </p:sp>
      <p:grpSp>
        <p:nvGrpSpPr>
          <p:cNvPr id="81" name="Group 49"/>
          <p:cNvGrpSpPr>
            <a:grpSpLocks/>
          </p:cNvGrpSpPr>
          <p:nvPr/>
        </p:nvGrpSpPr>
        <p:grpSpPr bwMode="auto">
          <a:xfrm>
            <a:off x="4696712" y="3288348"/>
            <a:ext cx="779463" cy="542925"/>
            <a:chOff x="310" y="2496"/>
            <a:chExt cx="576" cy="400"/>
          </a:xfrm>
        </p:grpSpPr>
        <p:sp>
          <p:nvSpPr>
            <p:cNvPr id="82" name="Oval 50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28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</p:grpSp>
      <p:grpSp>
        <p:nvGrpSpPr>
          <p:cNvPr id="84" name="Group 52"/>
          <p:cNvGrpSpPr>
            <a:grpSpLocks/>
          </p:cNvGrpSpPr>
          <p:nvPr/>
        </p:nvGrpSpPr>
        <p:grpSpPr bwMode="auto">
          <a:xfrm>
            <a:off x="7036687" y="2505711"/>
            <a:ext cx="779463" cy="542925"/>
            <a:chOff x="310" y="2496"/>
            <a:chExt cx="576" cy="400"/>
          </a:xfrm>
        </p:grpSpPr>
        <p:sp>
          <p:nvSpPr>
            <p:cNvPr id="85" name="Oval 53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" name="Text Box 54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28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</p:grpSp>
      <p:grpSp>
        <p:nvGrpSpPr>
          <p:cNvPr id="87" name="Group 55"/>
          <p:cNvGrpSpPr>
            <a:grpSpLocks/>
          </p:cNvGrpSpPr>
          <p:nvPr/>
        </p:nvGrpSpPr>
        <p:grpSpPr bwMode="auto">
          <a:xfrm>
            <a:off x="5280912" y="2570798"/>
            <a:ext cx="779463" cy="542925"/>
            <a:chOff x="310" y="2496"/>
            <a:chExt cx="576" cy="400"/>
          </a:xfrm>
        </p:grpSpPr>
        <p:sp>
          <p:nvSpPr>
            <p:cNvPr id="88" name="Oval 56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Text Box 57"/>
            <p:cNvSpPr txBox="1">
              <a:spLocks noChangeArrowheads="1"/>
            </p:cNvSpPr>
            <p:nvPr/>
          </p:nvSpPr>
          <p:spPr bwMode="auto">
            <a:xfrm>
              <a:off x="310" y="2496"/>
              <a:ext cx="576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28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sp>
        <p:nvSpPr>
          <p:cNvPr id="90" name="Oval 58"/>
          <p:cNvSpPr>
            <a:spLocks noChangeArrowheads="1"/>
          </p:cNvSpPr>
          <p:nvPr/>
        </p:nvSpPr>
        <p:spPr bwMode="auto">
          <a:xfrm>
            <a:off x="6581075" y="3353436"/>
            <a:ext cx="428625" cy="430212"/>
          </a:xfrm>
          <a:prstGeom prst="ellipse">
            <a:avLst/>
          </a:prstGeom>
          <a:solidFill>
            <a:srgbClr val="969696"/>
          </a:solidFill>
          <a:ln w="12700" cap="rnd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" name="Line 59"/>
          <p:cNvSpPr>
            <a:spLocks noChangeShapeType="1"/>
          </p:cNvSpPr>
          <p:nvPr/>
        </p:nvSpPr>
        <p:spPr bwMode="auto">
          <a:xfrm flipH="1">
            <a:off x="6863650" y="2962911"/>
            <a:ext cx="388937" cy="392112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60"/>
          <p:cNvSpPr>
            <a:spLocks noChangeShapeType="1"/>
          </p:cNvSpPr>
          <p:nvPr/>
        </p:nvSpPr>
        <p:spPr bwMode="auto">
          <a:xfrm flipH="1">
            <a:off x="5757162" y="2310448"/>
            <a:ext cx="520700" cy="392113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Line 61"/>
          <p:cNvSpPr>
            <a:spLocks noChangeShapeType="1"/>
          </p:cNvSpPr>
          <p:nvPr/>
        </p:nvSpPr>
        <p:spPr bwMode="auto">
          <a:xfrm>
            <a:off x="6668387" y="2310448"/>
            <a:ext cx="520700" cy="388938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" name="Line 62"/>
          <p:cNvSpPr>
            <a:spLocks noChangeShapeType="1"/>
          </p:cNvSpPr>
          <p:nvPr/>
        </p:nvSpPr>
        <p:spPr bwMode="auto">
          <a:xfrm>
            <a:off x="5823837" y="3093086"/>
            <a:ext cx="323850" cy="32702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63"/>
          <p:cNvSpPr>
            <a:spLocks noChangeShapeType="1"/>
          </p:cNvSpPr>
          <p:nvPr/>
        </p:nvSpPr>
        <p:spPr bwMode="auto">
          <a:xfrm flipH="1">
            <a:off x="5928612" y="3834448"/>
            <a:ext cx="163513" cy="404813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Line 64"/>
          <p:cNvSpPr>
            <a:spLocks noChangeShapeType="1"/>
          </p:cNvSpPr>
          <p:nvPr/>
        </p:nvSpPr>
        <p:spPr bwMode="auto">
          <a:xfrm flipH="1">
            <a:off x="5106287" y="3093086"/>
            <a:ext cx="330200" cy="32702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Line 65"/>
          <p:cNvSpPr>
            <a:spLocks noChangeShapeType="1"/>
          </p:cNvSpPr>
          <p:nvPr/>
        </p:nvSpPr>
        <p:spPr bwMode="auto">
          <a:xfrm>
            <a:off x="7578025" y="3027998"/>
            <a:ext cx="325437" cy="32702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66"/>
          <p:cNvSpPr>
            <a:spLocks noChangeShapeType="1"/>
          </p:cNvSpPr>
          <p:nvPr/>
        </p:nvSpPr>
        <p:spPr bwMode="auto">
          <a:xfrm flipH="1">
            <a:off x="4452237" y="3758248"/>
            <a:ext cx="388938" cy="392113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Oval 67"/>
          <p:cNvSpPr>
            <a:spLocks noChangeArrowheads="1"/>
          </p:cNvSpPr>
          <p:nvPr/>
        </p:nvSpPr>
        <p:spPr bwMode="auto">
          <a:xfrm>
            <a:off x="4241100" y="4134486"/>
            <a:ext cx="428625" cy="431800"/>
          </a:xfrm>
          <a:prstGeom prst="ellipse">
            <a:avLst/>
          </a:prstGeom>
          <a:solidFill>
            <a:srgbClr val="969696"/>
          </a:solidFill>
          <a:ln w="12700" cap="rnd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" name="Oval 68"/>
          <p:cNvSpPr>
            <a:spLocks noChangeArrowheads="1"/>
          </p:cNvSpPr>
          <p:nvPr/>
        </p:nvSpPr>
        <p:spPr bwMode="auto">
          <a:xfrm>
            <a:off x="4944362" y="4139248"/>
            <a:ext cx="428625" cy="430213"/>
          </a:xfrm>
          <a:prstGeom prst="ellipse">
            <a:avLst/>
          </a:prstGeom>
          <a:solidFill>
            <a:srgbClr val="969696"/>
          </a:solidFill>
          <a:ln w="12700" cap="rnd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Line 69"/>
          <p:cNvSpPr>
            <a:spLocks noChangeShapeType="1"/>
          </p:cNvSpPr>
          <p:nvPr/>
        </p:nvSpPr>
        <p:spPr bwMode="auto">
          <a:xfrm>
            <a:off x="5014212" y="3758248"/>
            <a:ext cx="141288" cy="457200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Text Box 70"/>
          <p:cNvSpPr txBox="1">
            <a:spLocks noChangeArrowheads="1"/>
          </p:cNvSpPr>
          <p:nvPr/>
        </p:nvSpPr>
        <p:spPr bwMode="auto">
          <a:xfrm>
            <a:off x="4522087" y="4063048"/>
            <a:ext cx="58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zh-CN" sz="3200" b="1">
                <a:solidFill>
                  <a:srgbClr val="FFFF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grpSp>
        <p:nvGrpSpPr>
          <p:cNvPr id="103" name="Group 71"/>
          <p:cNvGrpSpPr>
            <a:grpSpLocks/>
          </p:cNvGrpSpPr>
          <p:nvPr/>
        </p:nvGrpSpPr>
        <p:grpSpPr bwMode="auto">
          <a:xfrm>
            <a:off x="844131" y="4958620"/>
            <a:ext cx="6540500" cy="1219200"/>
            <a:chOff x="288" y="3072"/>
            <a:chExt cx="4464" cy="768"/>
          </a:xfrm>
        </p:grpSpPr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288" y="3456"/>
              <a:ext cx="4098" cy="36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" name="Line 73"/>
            <p:cNvSpPr>
              <a:spLocks noChangeShapeType="1"/>
            </p:cNvSpPr>
            <p:nvPr/>
          </p:nvSpPr>
          <p:spPr bwMode="auto">
            <a:xfrm>
              <a:off x="576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74"/>
            <p:cNvSpPr>
              <a:spLocks noChangeShapeType="1"/>
            </p:cNvSpPr>
            <p:nvPr/>
          </p:nvSpPr>
          <p:spPr bwMode="auto">
            <a:xfrm>
              <a:off x="864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75"/>
            <p:cNvSpPr>
              <a:spLocks noChangeShapeType="1"/>
            </p:cNvSpPr>
            <p:nvPr/>
          </p:nvSpPr>
          <p:spPr bwMode="auto">
            <a:xfrm>
              <a:off x="1152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76"/>
            <p:cNvSpPr>
              <a:spLocks noChangeShapeType="1"/>
            </p:cNvSpPr>
            <p:nvPr/>
          </p:nvSpPr>
          <p:spPr bwMode="auto">
            <a:xfrm>
              <a:off x="1440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77"/>
            <p:cNvSpPr>
              <a:spLocks noChangeShapeType="1"/>
            </p:cNvSpPr>
            <p:nvPr/>
          </p:nvSpPr>
          <p:spPr bwMode="auto">
            <a:xfrm>
              <a:off x="1728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78"/>
            <p:cNvSpPr>
              <a:spLocks noChangeShapeType="1"/>
            </p:cNvSpPr>
            <p:nvPr/>
          </p:nvSpPr>
          <p:spPr bwMode="auto">
            <a:xfrm>
              <a:off x="2016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79"/>
            <p:cNvSpPr>
              <a:spLocks noChangeShapeType="1"/>
            </p:cNvSpPr>
            <p:nvPr/>
          </p:nvSpPr>
          <p:spPr bwMode="auto">
            <a:xfrm>
              <a:off x="4057" y="347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80"/>
            <p:cNvSpPr>
              <a:spLocks noChangeShapeType="1"/>
            </p:cNvSpPr>
            <p:nvPr/>
          </p:nvSpPr>
          <p:spPr bwMode="auto">
            <a:xfrm>
              <a:off x="3654" y="3638"/>
              <a:ext cx="29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81"/>
            <p:cNvSpPr>
              <a:spLocks noChangeShapeType="1"/>
            </p:cNvSpPr>
            <p:nvPr/>
          </p:nvSpPr>
          <p:spPr bwMode="auto">
            <a:xfrm>
              <a:off x="2352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82"/>
            <p:cNvSpPr>
              <a:spLocks noChangeShapeType="1"/>
            </p:cNvSpPr>
            <p:nvPr/>
          </p:nvSpPr>
          <p:spPr bwMode="auto">
            <a:xfrm>
              <a:off x="3215" y="347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83"/>
            <p:cNvSpPr>
              <a:spLocks noChangeShapeType="1"/>
            </p:cNvSpPr>
            <p:nvPr/>
          </p:nvSpPr>
          <p:spPr bwMode="auto">
            <a:xfrm>
              <a:off x="2903" y="347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84"/>
            <p:cNvSpPr>
              <a:spLocks noChangeShapeType="1"/>
            </p:cNvSpPr>
            <p:nvPr/>
          </p:nvSpPr>
          <p:spPr bwMode="auto">
            <a:xfrm>
              <a:off x="3525" y="347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Text Box 85"/>
            <p:cNvSpPr txBox="1">
              <a:spLocks noChangeArrowheads="1"/>
            </p:cNvSpPr>
            <p:nvPr/>
          </p:nvSpPr>
          <p:spPr bwMode="auto">
            <a:xfrm>
              <a:off x="288" y="3072"/>
              <a:ext cx="44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FFFF6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  1  2  3  4  5  6  7  8  9  10      m-1</a:t>
              </a:r>
            </a:p>
          </p:txBody>
        </p:sp>
        <p:sp>
          <p:nvSpPr>
            <p:cNvPr id="118" name="Text Box 86"/>
            <p:cNvSpPr txBox="1">
              <a:spLocks noChangeArrowheads="1"/>
            </p:cNvSpPr>
            <p:nvPr/>
          </p:nvSpPr>
          <p:spPr bwMode="auto">
            <a:xfrm>
              <a:off x="288" y="3456"/>
              <a:ext cx="40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  B  C  D E  0  F  0  0 G</a:t>
              </a:r>
            </a:p>
          </p:txBody>
        </p:sp>
        <p:sp>
          <p:nvSpPr>
            <p:cNvPr id="119" name="Line 87"/>
            <p:cNvSpPr>
              <a:spLocks noChangeShapeType="1"/>
            </p:cNvSpPr>
            <p:nvPr/>
          </p:nvSpPr>
          <p:spPr bwMode="auto">
            <a:xfrm>
              <a:off x="2640" y="3456"/>
              <a:ext cx="0" cy="364"/>
            </a:xfrm>
            <a:prstGeom prst="line">
              <a:avLst/>
            </a:prstGeom>
            <a:noFill/>
            <a:ln w="28575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6" name="文本框 205"/>
          <p:cNvSpPr txBox="1"/>
          <p:nvPr/>
        </p:nvSpPr>
        <p:spPr>
          <a:xfrm>
            <a:off x="8732909" y="1768152"/>
            <a:ext cx="3177700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1</a:t>
            </a:r>
            <a:r>
              <a:rPr kumimoji="1" lang="zh-CN" altLang="en-US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、用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一</a:t>
            </a:r>
            <a:r>
              <a:rPr kumimoji="1" lang="zh-CN" altLang="en-US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维数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组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bt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[ ]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存放一棵完全</a:t>
            </a:r>
            <a:r>
              <a:rPr kumimoji="1" lang="zh-CN" altLang="en-US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二叉树</a:t>
            </a:r>
            <a:endParaRPr kumimoji="1" lang="en-US" altLang="zh-CN" b="1" dirty="0" smtClean="0">
              <a:solidFill>
                <a:srgbClr val="FFFFA5"/>
              </a:solidFill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、将标号为 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i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 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的结点的数据元素存放在分量 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bt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[i-1]</a:t>
            </a:r>
            <a:r>
              <a:rPr kumimoji="1" lang="zh-CN" altLang="en-US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中</a:t>
            </a:r>
            <a:endParaRPr kumimoji="1" lang="en-US" altLang="zh-CN" b="1" dirty="0" smtClean="0">
              <a:solidFill>
                <a:srgbClr val="FFFFA5"/>
              </a:solidFill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en-US" altLang="zh-CN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3</a:t>
            </a:r>
            <a:r>
              <a:rPr kumimoji="1" lang="zh-CN" altLang="en-US" b="1" dirty="0" smtClean="0">
                <a:solidFill>
                  <a:srgbClr val="FFFFA5"/>
                </a:solidFill>
                <a:latin typeface="宋体" panose="02010600030101010101" pitchFamily="2" charset="-122"/>
              </a:rPr>
              <a:t>、存储位置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隐含了树中的关系，树中的关系是通过完全二叉树的性质实现的。例如，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bt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[5]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i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=6)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的双亲结点标号是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k=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trunc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(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i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/2)=3,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双亲结点所对应的数组分量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bt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[k-1]=</a:t>
            </a:r>
            <a:r>
              <a:rPr kumimoji="1" lang="en-US" altLang="zh-CN" b="1" dirty="0" err="1">
                <a:solidFill>
                  <a:srgbClr val="FFFFA5"/>
                </a:solidFill>
                <a:latin typeface="宋体" panose="02010600030101010101" pitchFamily="2" charset="-122"/>
              </a:rPr>
              <a:t>bt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[2]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87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重点回顾</a:t>
            </a:r>
            <a:r>
              <a:rPr lang="en-US" altLang="zh-CN" dirty="0" smtClean="0"/>
              <a:t>——2</a:t>
            </a:r>
            <a:r>
              <a:rPr lang="zh-CN" altLang="en-US" dirty="0" smtClean="0"/>
              <a:t>、二叉树的定义</a:t>
            </a:r>
            <a:r>
              <a:rPr lang="en-US" altLang="zh-CN" dirty="0" smtClean="0"/>
              <a:t>—3</a:t>
            </a:r>
            <a:br>
              <a:rPr lang="en-US" altLang="zh-CN" dirty="0" smtClean="0"/>
            </a:br>
            <a:r>
              <a:rPr lang="zh-CN" altLang="en-US" dirty="0" smtClean="0"/>
              <a:t>二叉链表</a:t>
            </a:r>
            <a:endParaRPr lang="zh-CN" altLang="en-US" dirty="0"/>
          </a:p>
        </p:txBody>
      </p:sp>
      <p:grpSp>
        <p:nvGrpSpPr>
          <p:cNvPr id="120" name="Group 3"/>
          <p:cNvGrpSpPr>
            <a:grpSpLocks/>
          </p:cNvGrpSpPr>
          <p:nvPr/>
        </p:nvGrpSpPr>
        <p:grpSpPr bwMode="auto">
          <a:xfrm>
            <a:off x="2228850" y="2171700"/>
            <a:ext cx="636588" cy="482600"/>
            <a:chOff x="1681" y="864"/>
            <a:chExt cx="575" cy="431"/>
          </a:xfrm>
        </p:grpSpPr>
        <p:sp>
          <p:nvSpPr>
            <p:cNvPr id="121" name="Oval 4"/>
            <p:cNvSpPr>
              <a:spLocks noChangeArrowheads="1"/>
            </p:cNvSpPr>
            <p:nvPr/>
          </p:nvSpPr>
          <p:spPr bwMode="auto">
            <a:xfrm>
              <a:off x="1711" y="887"/>
              <a:ext cx="408" cy="408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" name="Text Box 5"/>
            <p:cNvSpPr txBox="1">
              <a:spLocks noChangeArrowheads="1"/>
            </p:cNvSpPr>
            <p:nvPr/>
          </p:nvSpPr>
          <p:spPr bwMode="auto">
            <a:xfrm>
              <a:off x="1681" y="864"/>
              <a:ext cx="57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grpSp>
        <p:nvGrpSpPr>
          <p:cNvPr id="123" name="Group 6"/>
          <p:cNvGrpSpPr>
            <a:grpSpLocks/>
          </p:cNvGrpSpPr>
          <p:nvPr/>
        </p:nvGrpSpPr>
        <p:grpSpPr bwMode="auto">
          <a:xfrm>
            <a:off x="1643063" y="4049713"/>
            <a:ext cx="635000" cy="482600"/>
            <a:chOff x="1680" y="864"/>
            <a:chExt cx="575" cy="431"/>
          </a:xfrm>
        </p:grpSpPr>
        <p:sp>
          <p:nvSpPr>
            <p:cNvPr id="124" name="Oval 7"/>
            <p:cNvSpPr>
              <a:spLocks noChangeArrowheads="1"/>
            </p:cNvSpPr>
            <p:nvPr/>
          </p:nvSpPr>
          <p:spPr bwMode="auto">
            <a:xfrm>
              <a:off x="1711" y="887"/>
              <a:ext cx="408" cy="408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5" name="Text Box 8"/>
            <p:cNvSpPr txBox="1">
              <a:spLocks noChangeArrowheads="1"/>
            </p:cNvSpPr>
            <p:nvPr/>
          </p:nvSpPr>
          <p:spPr bwMode="auto">
            <a:xfrm>
              <a:off x="1680" y="864"/>
              <a:ext cx="57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126" name="Group 9"/>
          <p:cNvGrpSpPr>
            <a:grpSpLocks/>
          </p:cNvGrpSpPr>
          <p:nvPr/>
        </p:nvGrpSpPr>
        <p:grpSpPr bwMode="auto">
          <a:xfrm>
            <a:off x="2278063" y="3513138"/>
            <a:ext cx="641350" cy="482600"/>
            <a:chOff x="1679" y="864"/>
            <a:chExt cx="577" cy="431"/>
          </a:xfrm>
        </p:grpSpPr>
        <p:sp>
          <p:nvSpPr>
            <p:cNvPr id="127" name="Oval 10"/>
            <p:cNvSpPr>
              <a:spLocks noChangeArrowheads="1"/>
            </p:cNvSpPr>
            <p:nvPr/>
          </p:nvSpPr>
          <p:spPr bwMode="auto">
            <a:xfrm>
              <a:off x="1711" y="887"/>
              <a:ext cx="408" cy="408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8" name="Text Box 11"/>
            <p:cNvSpPr txBox="1">
              <a:spLocks noChangeArrowheads="1"/>
            </p:cNvSpPr>
            <p:nvPr/>
          </p:nvSpPr>
          <p:spPr bwMode="auto">
            <a:xfrm>
              <a:off x="1679" y="864"/>
              <a:ext cx="577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E</a:t>
              </a:r>
            </a:p>
          </p:txBody>
        </p:sp>
      </p:grpSp>
      <p:grpSp>
        <p:nvGrpSpPr>
          <p:cNvPr id="129" name="Group 12"/>
          <p:cNvGrpSpPr>
            <a:grpSpLocks/>
          </p:cNvGrpSpPr>
          <p:nvPr/>
        </p:nvGrpSpPr>
        <p:grpSpPr bwMode="auto">
          <a:xfrm>
            <a:off x="1163638" y="3406775"/>
            <a:ext cx="638175" cy="481013"/>
            <a:chOff x="1680" y="864"/>
            <a:chExt cx="577" cy="431"/>
          </a:xfrm>
        </p:grpSpPr>
        <p:sp>
          <p:nvSpPr>
            <p:cNvPr id="130" name="Oval 13"/>
            <p:cNvSpPr>
              <a:spLocks noChangeArrowheads="1"/>
            </p:cNvSpPr>
            <p:nvPr/>
          </p:nvSpPr>
          <p:spPr bwMode="auto">
            <a:xfrm>
              <a:off x="1711" y="887"/>
              <a:ext cx="408" cy="408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1" name="Text Box 14"/>
            <p:cNvSpPr txBox="1">
              <a:spLocks noChangeArrowheads="1"/>
            </p:cNvSpPr>
            <p:nvPr/>
          </p:nvSpPr>
          <p:spPr bwMode="auto">
            <a:xfrm>
              <a:off x="1680" y="864"/>
              <a:ext cx="577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</p:grpSp>
      <p:grpSp>
        <p:nvGrpSpPr>
          <p:cNvPr id="132" name="Group 15"/>
          <p:cNvGrpSpPr>
            <a:grpSpLocks/>
          </p:cNvGrpSpPr>
          <p:nvPr/>
        </p:nvGrpSpPr>
        <p:grpSpPr bwMode="auto">
          <a:xfrm>
            <a:off x="2705100" y="2870200"/>
            <a:ext cx="638175" cy="481013"/>
            <a:chOff x="1679" y="865"/>
            <a:chExt cx="577" cy="430"/>
          </a:xfrm>
        </p:grpSpPr>
        <p:sp>
          <p:nvSpPr>
            <p:cNvPr id="133" name="Oval 16"/>
            <p:cNvSpPr>
              <a:spLocks noChangeArrowheads="1"/>
            </p:cNvSpPr>
            <p:nvPr/>
          </p:nvSpPr>
          <p:spPr bwMode="auto">
            <a:xfrm>
              <a:off x="1711" y="887"/>
              <a:ext cx="408" cy="408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" name="Text Box 17"/>
            <p:cNvSpPr txBox="1">
              <a:spLocks noChangeArrowheads="1"/>
            </p:cNvSpPr>
            <p:nvPr/>
          </p:nvSpPr>
          <p:spPr bwMode="auto">
            <a:xfrm>
              <a:off x="1679" y="865"/>
              <a:ext cx="577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</p:grpSp>
      <p:grpSp>
        <p:nvGrpSpPr>
          <p:cNvPr id="135" name="Group 18"/>
          <p:cNvGrpSpPr>
            <a:grpSpLocks/>
          </p:cNvGrpSpPr>
          <p:nvPr/>
        </p:nvGrpSpPr>
        <p:grpSpPr bwMode="auto">
          <a:xfrm>
            <a:off x="1643063" y="2816225"/>
            <a:ext cx="635000" cy="481013"/>
            <a:chOff x="1680" y="864"/>
            <a:chExt cx="575" cy="431"/>
          </a:xfrm>
        </p:grpSpPr>
        <p:sp>
          <p:nvSpPr>
            <p:cNvPr id="136" name="Oval 19"/>
            <p:cNvSpPr>
              <a:spLocks noChangeArrowheads="1"/>
            </p:cNvSpPr>
            <p:nvPr/>
          </p:nvSpPr>
          <p:spPr bwMode="auto">
            <a:xfrm>
              <a:off x="1711" y="887"/>
              <a:ext cx="408" cy="408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" name="Text Box 20"/>
            <p:cNvSpPr txBox="1">
              <a:spLocks noChangeArrowheads="1"/>
            </p:cNvSpPr>
            <p:nvPr/>
          </p:nvSpPr>
          <p:spPr bwMode="auto">
            <a:xfrm>
              <a:off x="1680" y="864"/>
              <a:ext cx="575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grpSp>
        <p:nvGrpSpPr>
          <p:cNvPr id="138" name="Group 21"/>
          <p:cNvGrpSpPr>
            <a:grpSpLocks/>
          </p:cNvGrpSpPr>
          <p:nvPr/>
        </p:nvGrpSpPr>
        <p:grpSpPr bwMode="auto">
          <a:xfrm>
            <a:off x="1535113" y="2600325"/>
            <a:ext cx="1384300" cy="1479550"/>
            <a:chOff x="336" y="2208"/>
            <a:chExt cx="1248" cy="1322"/>
          </a:xfrm>
        </p:grpSpPr>
        <p:sp>
          <p:nvSpPr>
            <p:cNvPr id="139" name="Line 22"/>
            <p:cNvSpPr>
              <a:spLocks noChangeShapeType="1"/>
            </p:cNvSpPr>
            <p:nvPr/>
          </p:nvSpPr>
          <p:spPr bwMode="auto">
            <a:xfrm flipH="1">
              <a:off x="816" y="2208"/>
              <a:ext cx="240" cy="240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384" y="3312"/>
              <a:ext cx="218" cy="218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1344" y="2208"/>
              <a:ext cx="240" cy="240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 flipH="1">
              <a:off x="1296" y="2832"/>
              <a:ext cx="192" cy="192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 flipH="1">
              <a:off x="336" y="2784"/>
              <a:ext cx="192" cy="192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4" name="Text Box 27"/>
          <p:cNvSpPr txBox="1">
            <a:spLocks noChangeArrowheads="1"/>
          </p:cNvSpPr>
          <p:nvPr/>
        </p:nvSpPr>
        <p:spPr bwMode="auto">
          <a:xfrm>
            <a:off x="582613" y="4724400"/>
            <a:ext cx="4643437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altLang="zh-CN" sz="2400" b="1" dirty="0" err="1">
                <a:solidFill>
                  <a:srgbClr val="FFFF66"/>
                </a:solidFill>
                <a:latin typeface="宋体" panose="02010600030101010101" pitchFamily="2" charset="-122"/>
              </a:rPr>
              <a:t>Struct</a:t>
            </a: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 node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{ </a:t>
            </a:r>
            <a:r>
              <a:rPr kumimoji="1" lang="en-US" altLang="zh-CN" sz="2400" b="1" dirty="0" err="1">
                <a:solidFill>
                  <a:srgbClr val="FFFF66"/>
                </a:solidFill>
                <a:latin typeface="宋体" panose="02010600030101010101" pitchFamily="2" charset="-122"/>
              </a:rPr>
              <a:t>int</a:t>
            </a: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 data;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  </a:t>
            </a:r>
            <a:r>
              <a:rPr kumimoji="1" lang="en-US" altLang="zh-CN" sz="2400" b="1" dirty="0" err="1">
                <a:solidFill>
                  <a:srgbClr val="FFFF66"/>
                </a:solidFill>
                <a:latin typeface="宋体" panose="02010600030101010101" pitchFamily="2" charset="-122"/>
              </a:rPr>
              <a:t>struct</a:t>
            </a: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 node *</a:t>
            </a:r>
            <a:r>
              <a:rPr kumimoji="1" lang="en-US" altLang="zh-CN" sz="2400" b="1" dirty="0" err="1">
                <a:solidFill>
                  <a:srgbClr val="FFFF66"/>
                </a:solidFill>
                <a:latin typeface="宋体" panose="02010600030101010101" pitchFamily="2" charset="-122"/>
              </a:rPr>
              <a:t>lch</a:t>
            </a: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,*</a:t>
            </a:r>
            <a:r>
              <a:rPr kumimoji="1" lang="en-US" altLang="zh-CN" sz="2400" b="1" dirty="0" err="1">
                <a:solidFill>
                  <a:srgbClr val="FFFF66"/>
                </a:solidFill>
                <a:latin typeface="宋体" panose="02010600030101010101" pitchFamily="2" charset="-122"/>
              </a:rPr>
              <a:t>rch</a:t>
            </a: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;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zh-CN" sz="2400" b="1" dirty="0">
                <a:solidFill>
                  <a:srgbClr val="FFFF66"/>
                </a:solidFill>
                <a:latin typeface="宋体" panose="02010600030101010101" pitchFamily="2" charset="-122"/>
              </a:rPr>
              <a:t>};</a:t>
            </a:r>
            <a:endParaRPr kumimoji="1" lang="en-US" altLang="zh-CN" sz="3600" b="1" dirty="0">
              <a:solidFill>
                <a:schemeClr val="bg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46" name="Group 29"/>
          <p:cNvGrpSpPr>
            <a:grpSpLocks/>
          </p:cNvGrpSpPr>
          <p:nvPr/>
        </p:nvGrpSpPr>
        <p:grpSpPr bwMode="auto">
          <a:xfrm>
            <a:off x="4044950" y="2247900"/>
            <a:ext cx="3868738" cy="2551113"/>
            <a:chOff x="2734" y="1008"/>
            <a:chExt cx="2640" cy="1607"/>
          </a:xfrm>
        </p:grpSpPr>
        <p:grpSp>
          <p:nvGrpSpPr>
            <p:cNvPr id="147" name="Group 30"/>
            <p:cNvGrpSpPr>
              <a:grpSpLocks/>
            </p:cNvGrpSpPr>
            <p:nvPr/>
          </p:nvGrpSpPr>
          <p:grpSpPr bwMode="auto">
            <a:xfrm>
              <a:off x="2734" y="1934"/>
              <a:ext cx="759" cy="302"/>
              <a:chOff x="2448" y="3408"/>
              <a:chExt cx="1007" cy="420"/>
            </a:xfrm>
          </p:grpSpPr>
          <p:grpSp>
            <p:nvGrpSpPr>
              <p:cNvPr id="182" name="Group 31"/>
              <p:cNvGrpSpPr>
                <a:grpSpLocks/>
              </p:cNvGrpSpPr>
              <p:nvPr/>
            </p:nvGrpSpPr>
            <p:grpSpPr bwMode="auto">
              <a:xfrm>
                <a:off x="2496" y="3408"/>
                <a:ext cx="839" cy="384"/>
                <a:chOff x="960" y="2544"/>
                <a:chExt cx="768" cy="288"/>
              </a:xfrm>
            </p:grpSpPr>
            <p:sp>
              <p:nvSpPr>
                <p:cNvPr id="184" name="Rectangle 32"/>
                <p:cNvSpPr>
                  <a:spLocks noChangeArrowheads="1"/>
                </p:cNvSpPr>
                <p:nvPr/>
              </p:nvSpPr>
              <p:spPr bwMode="auto">
                <a:xfrm>
                  <a:off x="960" y="2544"/>
                  <a:ext cx="768" cy="288"/>
                </a:xfrm>
                <a:prstGeom prst="rect">
                  <a:avLst/>
                </a:prstGeom>
                <a:solidFill>
                  <a:srgbClr val="66CCFF"/>
                </a:solidFill>
                <a:ln w="12700" cap="rnd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" name="Line 33"/>
                <p:cNvSpPr>
                  <a:spLocks noChangeShapeType="1"/>
                </p:cNvSpPr>
                <p:nvPr/>
              </p:nvSpPr>
              <p:spPr bwMode="auto">
                <a:xfrm>
                  <a:off x="1200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" name="Line 34"/>
                <p:cNvSpPr>
                  <a:spLocks noChangeShapeType="1"/>
                </p:cNvSpPr>
                <p:nvPr/>
              </p:nvSpPr>
              <p:spPr bwMode="auto">
                <a:xfrm>
                  <a:off x="1488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3" name="Text Box 35"/>
              <p:cNvSpPr txBox="1">
                <a:spLocks noChangeArrowheads="1"/>
              </p:cNvSpPr>
              <p:nvPr/>
            </p:nvSpPr>
            <p:spPr bwMode="auto">
              <a:xfrm>
                <a:off x="2448" y="3428"/>
                <a:ext cx="1007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∧</a:t>
                </a:r>
                <a:r>
                  <a:rPr kumimoji="1" lang="en-US" altLang="zh-CN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D</a:t>
                </a:r>
              </a:p>
            </p:txBody>
          </p:sp>
        </p:grpSp>
        <p:grpSp>
          <p:nvGrpSpPr>
            <p:cNvPr id="148" name="Group 36"/>
            <p:cNvGrpSpPr>
              <a:grpSpLocks/>
            </p:cNvGrpSpPr>
            <p:nvPr/>
          </p:nvGrpSpPr>
          <p:grpSpPr bwMode="auto">
            <a:xfrm>
              <a:off x="3922" y="1043"/>
              <a:ext cx="633" cy="277"/>
              <a:chOff x="960" y="2544"/>
              <a:chExt cx="768" cy="288"/>
            </a:xfrm>
          </p:grpSpPr>
          <p:sp>
            <p:nvSpPr>
              <p:cNvPr id="179" name="Rectangle 37"/>
              <p:cNvSpPr>
                <a:spLocks noChangeArrowheads="1"/>
              </p:cNvSpPr>
              <p:nvPr/>
            </p:nvSpPr>
            <p:spPr bwMode="auto">
              <a:xfrm>
                <a:off x="960" y="2544"/>
                <a:ext cx="768" cy="288"/>
              </a:xfrm>
              <a:prstGeom prst="rect">
                <a:avLst/>
              </a:prstGeom>
              <a:solidFill>
                <a:srgbClr val="66CCFF"/>
              </a:solidFill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0" name="Line 38"/>
              <p:cNvSpPr>
                <a:spLocks noChangeShapeType="1"/>
              </p:cNvSpPr>
              <p:nvPr/>
            </p:nvSpPr>
            <p:spPr bwMode="auto">
              <a:xfrm>
                <a:off x="1200" y="2544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Line 39"/>
              <p:cNvSpPr>
                <a:spLocks noChangeShapeType="1"/>
              </p:cNvSpPr>
              <p:nvPr/>
            </p:nvSpPr>
            <p:spPr bwMode="auto">
              <a:xfrm>
                <a:off x="1488" y="2544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9" name="Text Box 40"/>
            <p:cNvSpPr txBox="1">
              <a:spLocks noChangeArrowheads="1"/>
            </p:cNvSpPr>
            <p:nvPr/>
          </p:nvSpPr>
          <p:spPr bwMode="auto">
            <a:xfrm>
              <a:off x="3886" y="1008"/>
              <a:ext cx="7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00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 </a:t>
              </a:r>
              <a:r>
                <a:rPr kumimoji="1" lang="en-US" altLang="zh-CN" sz="1200">
                  <a:solidFill>
                    <a:srgbClr val="00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kumimoji="1" lang="en-US" altLang="zh-CN" sz="24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A</a:t>
              </a:r>
            </a:p>
          </p:txBody>
        </p:sp>
        <p:grpSp>
          <p:nvGrpSpPr>
            <p:cNvPr id="150" name="Group 41"/>
            <p:cNvGrpSpPr>
              <a:grpSpLocks/>
            </p:cNvGrpSpPr>
            <p:nvPr/>
          </p:nvGrpSpPr>
          <p:grpSpPr bwMode="auto">
            <a:xfrm>
              <a:off x="3204" y="1484"/>
              <a:ext cx="760" cy="327"/>
              <a:chOff x="2976" y="2592"/>
              <a:chExt cx="1009" cy="454"/>
            </a:xfrm>
          </p:grpSpPr>
          <p:grpSp>
            <p:nvGrpSpPr>
              <p:cNvPr id="174" name="Group 42"/>
              <p:cNvGrpSpPr>
                <a:grpSpLocks/>
              </p:cNvGrpSpPr>
              <p:nvPr/>
            </p:nvGrpSpPr>
            <p:grpSpPr bwMode="auto">
              <a:xfrm>
                <a:off x="3024" y="2592"/>
                <a:ext cx="839" cy="384"/>
                <a:chOff x="960" y="2544"/>
                <a:chExt cx="768" cy="288"/>
              </a:xfrm>
            </p:grpSpPr>
            <p:sp>
              <p:nvSpPr>
                <p:cNvPr id="176" name="Rectangle 43"/>
                <p:cNvSpPr>
                  <a:spLocks noChangeArrowheads="1"/>
                </p:cNvSpPr>
                <p:nvPr/>
              </p:nvSpPr>
              <p:spPr bwMode="auto">
                <a:xfrm>
                  <a:off x="960" y="2544"/>
                  <a:ext cx="768" cy="288"/>
                </a:xfrm>
                <a:prstGeom prst="rect">
                  <a:avLst/>
                </a:prstGeom>
                <a:solidFill>
                  <a:srgbClr val="66CCFF"/>
                </a:solidFill>
                <a:ln w="12700" cap="rnd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7" name="Line 44"/>
                <p:cNvSpPr>
                  <a:spLocks noChangeShapeType="1"/>
                </p:cNvSpPr>
                <p:nvPr/>
              </p:nvSpPr>
              <p:spPr bwMode="auto">
                <a:xfrm>
                  <a:off x="1200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8" name="Line 45"/>
                <p:cNvSpPr>
                  <a:spLocks noChangeShapeType="1"/>
                </p:cNvSpPr>
                <p:nvPr/>
              </p:nvSpPr>
              <p:spPr bwMode="auto">
                <a:xfrm>
                  <a:off x="1488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5" name="Text Box 46"/>
              <p:cNvSpPr txBox="1">
                <a:spLocks noChangeArrowheads="1"/>
              </p:cNvSpPr>
              <p:nvPr/>
            </p:nvSpPr>
            <p:spPr bwMode="auto">
              <a:xfrm>
                <a:off x="2976" y="2592"/>
                <a:ext cx="1009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800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 </a:t>
                </a: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B</a:t>
                </a:r>
                <a:r>
                  <a:rPr kumimoji="1" lang="en-US" altLang="zh-CN" sz="16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∧</a:t>
                </a:r>
              </a:p>
            </p:txBody>
          </p:sp>
        </p:grpSp>
        <p:grpSp>
          <p:nvGrpSpPr>
            <p:cNvPr id="151" name="Group 47"/>
            <p:cNvGrpSpPr>
              <a:grpSpLocks/>
            </p:cNvGrpSpPr>
            <p:nvPr/>
          </p:nvGrpSpPr>
          <p:grpSpPr bwMode="auto">
            <a:xfrm>
              <a:off x="4506" y="1484"/>
              <a:ext cx="868" cy="302"/>
              <a:chOff x="4368" y="2592"/>
              <a:chExt cx="1152" cy="419"/>
            </a:xfrm>
          </p:grpSpPr>
          <p:grpSp>
            <p:nvGrpSpPr>
              <p:cNvPr id="169" name="Group 48"/>
              <p:cNvGrpSpPr>
                <a:grpSpLocks/>
              </p:cNvGrpSpPr>
              <p:nvPr/>
            </p:nvGrpSpPr>
            <p:grpSpPr bwMode="auto">
              <a:xfrm>
                <a:off x="4464" y="2592"/>
                <a:ext cx="839" cy="384"/>
                <a:chOff x="960" y="2544"/>
                <a:chExt cx="768" cy="288"/>
              </a:xfrm>
            </p:grpSpPr>
            <p:sp>
              <p:nvSpPr>
                <p:cNvPr id="171" name="Rectangle 49"/>
                <p:cNvSpPr>
                  <a:spLocks noChangeArrowheads="1"/>
                </p:cNvSpPr>
                <p:nvPr/>
              </p:nvSpPr>
              <p:spPr bwMode="auto">
                <a:xfrm>
                  <a:off x="960" y="2544"/>
                  <a:ext cx="768" cy="288"/>
                </a:xfrm>
                <a:prstGeom prst="rect">
                  <a:avLst/>
                </a:prstGeom>
                <a:solidFill>
                  <a:srgbClr val="66CCFF"/>
                </a:solidFill>
                <a:ln w="12700" cap="rnd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2" name="Line 50"/>
                <p:cNvSpPr>
                  <a:spLocks noChangeShapeType="1"/>
                </p:cNvSpPr>
                <p:nvPr/>
              </p:nvSpPr>
              <p:spPr bwMode="auto">
                <a:xfrm>
                  <a:off x="1200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3" name="Line 51"/>
                <p:cNvSpPr>
                  <a:spLocks noChangeShapeType="1"/>
                </p:cNvSpPr>
                <p:nvPr/>
              </p:nvSpPr>
              <p:spPr bwMode="auto">
                <a:xfrm>
                  <a:off x="1488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0" name="Text Box 52"/>
              <p:cNvSpPr txBox="1">
                <a:spLocks noChangeArrowheads="1"/>
              </p:cNvSpPr>
              <p:nvPr/>
            </p:nvSpPr>
            <p:spPr bwMode="auto">
              <a:xfrm>
                <a:off x="4368" y="2611"/>
                <a:ext cx="1152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  C</a:t>
                </a:r>
                <a:r>
                  <a:rPr kumimoji="1" lang="en-US" altLang="zh-CN" sz="1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∧</a:t>
                </a:r>
              </a:p>
            </p:txBody>
          </p:sp>
        </p:grpSp>
        <p:grpSp>
          <p:nvGrpSpPr>
            <p:cNvPr id="152" name="Group 53"/>
            <p:cNvGrpSpPr>
              <a:grpSpLocks/>
            </p:cNvGrpSpPr>
            <p:nvPr/>
          </p:nvGrpSpPr>
          <p:grpSpPr bwMode="auto">
            <a:xfrm>
              <a:off x="4144" y="1934"/>
              <a:ext cx="760" cy="302"/>
              <a:chOff x="3935" y="2880"/>
              <a:chExt cx="1009" cy="420"/>
            </a:xfrm>
          </p:grpSpPr>
          <p:grpSp>
            <p:nvGrpSpPr>
              <p:cNvPr id="164" name="Group 54"/>
              <p:cNvGrpSpPr>
                <a:grpSpLocks/>
              </p:cNvGrpSpPr>
              <p:nvPr/>
            </p:nvGrpSpPr>
            <p:grpSpPr bwMode="auto">
              <a:xfrm>
                <a:off x="3984" y="2880"/>
                <a:ext cx="839" cy="384"/>
                <a:chOff x="960" y="2544"/>
                <a:chExt cx="768" cy="288"/>
              </a:xfrm>
            </p:grpSpPr>
            <p:sp>
              <p:nvSpPr>
                <p:cNvPr id="166" name="Rectangle 55"/>
                <p:cNvSpPr>
                  <a:spLocks noChangeArrowheads="1"/>
                </p:cNvSpPr>
                <p:nvPr/>
              </p:nvSpPr>
              <p:spPr bwMode="auto">
                <a:xfrm>
                  <a:off x="960" y="2544"/>
                  <a:ext cx="768" cy="288"/>
                </a:xfrm>
                <a:prstGeom prst="rect">
                  <a:avLst/>
                </a:prstGeom>
                <a:solidFill>
                  <a:srgbClr val="66CCFF"/>
                </a:solidFill>
                <a:ln w="12700" cap="rnd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7" name="Line 56"/>
                <p:cNvSpPr>
                  <a:spLocks noChangeShapeType="1"/>
                </p:cNvSpPr>
                <p:nvPr/>
              </p:nvSpPr>
              <p:spPr bwMode="auto">
                <a:xfrm>
                  <a:off x="1200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" name="Line 57"/>
                <p:cNvSpPr>
                  <a:spLocks noChangeShapeType="1"/>
                </p:cNvSpPr>
                <p:nvPr/>
              </p:nvSpPr>
              <p:spPr bwMode="auto">
                <a:xfrm>
                  <a:off x="1488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5" name="Text Box 58"/>
              <p:cNvSpPr txBox="1">
                <a:spLocks noChangeArrowheads="1"/>
              </p:cNvSpPr>
              <p:nvPr/>
            </p:nvSpPr>
            <p:spPr bwMode="auto">
              <a:xfrm>
                <a:off x="3935" y="2900"/>
                <a:ext cx="1009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∧E</a:t>
                </a:r>
                <a:r>
                  <a:rPr kumimoji="1" lang="en-US" altLang="zh-CN" sz="12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∧</a:t>
                </a:r>
              </a:p>
            </p:txBody>
          </p:sp>
        </p:grpSp>
        <p:grpSp>
          <p:nvGrpSpPr>
            <p:cNvPr id="153" name="Group 59"/>
            <p:cNvGrpSpPr>
              <a:grpSpLocks/>
            </p:cNvGrpSpPr>
            <p:nvPr/>
          </p:nvGrpSpPr>
          <p:grpSpPr bwMode="auto">
            <a:xfrm>
              <a:off x="3240" y="2314"/>
              <a:ext cx="760" cy="301"/>
              <a:chOff x="2928" y="4224"/>
              <a:chExt cx="1008" cy="418"/>
            </a:xfrm>
          </p:grpSpPr>
          <p:grpSp>
            <p:nvGrpSpPr>
              <p:cNvPr id="159" name="Group 60"/>
              <p:cNvGrpSpPr>
                <a:grpSpLocks/>
              </p:cNvGrpSpPr>
              <p:nvPr/>
            </p:nvGrpSpPr>
            <p:grpSpPr bwMode="auto">
              <a:xfrm>
                <a:off x="2976" y="4224"/>
                <a:ext cx="839" cy="384"/>
                <a:chOff x="960" y="2544"/>
                <a:chExt cx="768" cy="288"/>
              </a:xfrm>
            </p:grpSpPr>
            <p:sp>
              <p:nvSpPr>
                <p:cNvPr id="161" name="Rectangle 61"/>
                <p:cNvSpPr>
                  <a:spLocks noChangeArrowheads="1"/>
                </p:cNvSpPr>
                <p:nvPr/>
              </p:nvSpPr>
              <p:spPr bwMode="auto">
                <a:xfrm>
                  <a:off x="960" y="2544"/>
                  <a:ext cx="768" cy="288"/>
                </a:xfrm>
                <a:prstGeom prst="rect">
                  <a:avLst/>
                </a:prstGeom>
                <a:solidFill>
                  <a:srgbClr val="66CCFF"/>
                </a:solidFill>
                <a:ln w="12700" cap="rnd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2" name="Line 62"/>
                <p:cNvSpPr>
                  <a:spLocks noChangeShapeType="1"/>
                </p:cNvSpPr>
                <p:nvPr/>
              </p:nvSpPr>
              <p:spPr bwMode="auto">
                <a:xfrm>
                  <a:off x="1200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3" name="Line 63"/>
                <p:cNvSpPr>
                  <a:spLocks noChangeShapeType="1"/>
                </p:cNvSpPr>
                <p:nvPr/>
              </p:nvSpPr>
              <p:spPr bwMode="auto">
                <a:xfrm>
                  <a:off x="1488" y="2544"/>
                  <a:ext cx="0" cy="288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0" name="Text Box 64"/>
              <p:cNvSpPr txBox="1">
                <a:spLocks noChangeArrowheads="1"/>
              </p:cNvSpPr>
              <p:nvPr/>
            </p:nvSpPr>
            <p:spPr bwMode="auto">
              <a:xfrm>
                <a:off x="2928" y="4242"/>
                <a:ext cx="1008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∧F</a:t>
                </a:r>
                <a:r>
                  <a:rPr kumimoji="1" lang="en-US" altLang="zh-CN" sz="1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kumimoji="1" lang="en-US" altLang="zh-CN" sz="2400" b="1">
                    <a:solidFill>
                      <a:srgbClr val="003300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∧</a:t>
                </a:r>
              </a:p>
            </p:txBody>
          </p:sp>
        </p:grpSp>
        <p:sp>
          <p:nvSpPr>
            <p:cNvPr id="154" name="Line 65"/>
            <p:cNvSpPr>
              <a:spLocks noChangeShapeType="1"/>
            </p:cNvSpPr>
            <p:nvPr/>
          </p:nvSpPr>
          <p:spPr bwMode="auto">
            <a:xfrm flipH="1">
              <a:off x="3600" y="1200"/>
              <a:ext cx="336" cy="288"/>
            </a:xfrm>
            <a:prstGeom prst="line">
              <a:avLst/>
            </a:prstGeom>
            <a:noFill/>
            <a:ln w="25400" cap="rnd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66"/>
            <p:cNvSpPr>
              <a:spLocks noChangeShapeType="1"/>
            </p:cNvSpPr>
            <p:nvPr/>
          </p:nvSpPr>
          <p:spPr bwMode="auto">
            <a:xfrm flipH="1">
              <a:off x="3120" y="1728"/>
              <a:ext cx="192" cy="192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67"/>
            <p:cNvSpPr>
              <a:spLocks noChangeShapeType="1"/>
            </p:cNvSpPr>
            <p:nvPr/>
          </p:nvSpPr>
          <p:spPr bwMode="auto">
            <a:xfrm>
              <a:off x="3312" y="2160"/>
              <a:ext cx="288" cy="144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68"/>
            <p:cNvSpPr>
              <a:spLocks noChangeShapeType="1"/>
            </p:cNvSpPr>
            <p:nvPr/>
          </p:nvSpPr>
          <p:spPr bwMode="auto">
            <a:xfrm>
              <a:off x="4416" y="1248"/>
              <a:ext cx="480" cy="24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Line 69"/>
            <p:cNvSpPr>
              <a:spLocks noChangeShapeType="1"/>
            </p:cNvSpPr>
            <p:nvPr/>
          </p:nvSpPr>
          <p:spPr bwMode="auto">
            <a:xfrm flipH="1">
              <a:off x="4464" y="1680"/>
              <a:ext cx="192" cy="24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7" name="Text Box 2"/>
          <p:cNvSpPr txBox="1">
            <a:spLocks noChangeArrowheads="1"/>
          </p:cNvSpPr>
          <p:nvPr/>
        </p:nvSpPr>
        <p:spPr bwMode="auto">
          <a:xfrm>
            <a:off x="8815453" y="3995738"/>
            <a:ext cx="3026923" cy="22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kumimoji="1" lang="zh-CN" altLang="en-US" sz="2400" dirty="0" smtClean="0">
                <a:solidFill>
                  <a:srgbClr val="FFFFA5"/>
                </a:solidFill>
                <a:latin typeface="宋体" panose="02010600030101010101" pitchFamily="2" charset="-122"/>
              </a:rPr>
              <a:t>二</a:t>
            </a:r>
            <a:r>
              <a:rPr kumimoji="1" lang="zh-CN" altLang="en-US" sz="2400" dirty="0">
                <a:solidFill>
                  <a:srgbClr val="FFFFA5"/>
                </a:solidFill>
                <a:latin typeface="宋体" panose="02010600030101010101" pitchFamily="2" charset="-122"/>
              </a:rPr>
              <a:t>叉链表中每个结点包含三个域</a:t>
            </a:r>
            <a:r>
              <a:rPr kumimoji="1" lang="zh-CN" altLang="en-US" sz="2400" dirty="0" smtClean="0">
                <a:solidFill>
                  <a:srgbClr val="FFFFA5"/>
                </a:solidFill>
                <a:latin typeface="宋体" panose="02010600030101010101" pitchFamily="2" charset="-122"/>
              </a:rPr>
              <a:t>：</a:t>
            </a:r>
            <a:endParaRPr kumimoji="1" lang="en-US" altLang="zh-CN" sz="2400" dirty="0" smtClean="0">
              <a:solidFill>
                <a:srgbClr val="FFFFA5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kumimoji="1" lang="en-US" altLang="zh-CN" sz="2400" dirty="0" smtClean="0">
                <a:solidFill>
                  <a:srgbClr val="FFFFA5"/>
                </a:solidFill>
                <a:latin typeface="宋体" panose="02010600030101010101" pitchFamily="2" charset="-122"/>
              </a:rPr>
              <a:t>1</a:t>
            </a:r>
            <a:r>
              <a:rPr kumimoji="1" lang="zh-CN" altLang="en-US" sz="2400" dirty="0" smtClean="0">
                <a:solidFill>
                  <a:srgbClr val="FFFFA5"/>
                </a:solidFill>
                <a:latin typeface="宋体" panose="02010600030101010101" pitchFamily="2" charset="-122"/>
              </a:rPr>
              <a:t>、数据域</a:t>
            </a:r>
            <a:endParaRPr kumimoji="1" lang="en-US" altLang="zh-CN" sz="2400" dirty="0" smtClean="0">
              <a:solidFill>
                <a:srgbClr val="FFFFA5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kumimoji="1" lang="en-US" altLang="zh-CN" sz="2400" dirty="0">
                <a:solidFill>
                  <a:srgbClr val="FFFFA5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2400" dirty="0" smtClean="0">
                <a:solidFill>
                  <a:srgbClr val="FFFFA5"/>
                </a:solidFill>
                <a:latin typeface="宋体" panose="02010600030101010101" pitchFamily="2" charset="-122"/>
              </a:rPr>
              <a:t>、</a:t>
            </a:r>
            <a:r>
              <a:rPr kumimoji="1" lang="zh-CN" altLang="en-US" sz="2400" dirty="0">
                <a:solidFill>
                  <a:srgbClr val="FFFFA5"/>
                </a:solidFill>
                <a:latin typeface="宋体" panose="02010600030101010101" pitchFamily="2" charset="-122"/>
              </a:rPr>
              <a:t>左指针</a:t>
            </a:r>
            <a:r>
              <a:rPr kumimoji="1" lang="zh-CN" altLang="en-US" sz="2400" dirty="0" smtClean="0">
                <a:solidFill>
                  <a:srgbClr val="FFFFA5"/>
                </a:solidFill>
                <a:latin typeface="宋体" panose="02010600030101010101" pitchFamily="2" charset="-122"/>
              </a:rPr>
              <a:t>域</a:t>
            </a:r>
            <a:endParaRPr kumimoji="1" lang="en-US" altLang="zh-CN" sz="2400" dirty="0" smtClean="0">
              <a:solidFill>
                <a:srgbClr val="FFFFA5"/>
              </a:solidFill>
              <a:latin typeface="宋体" panose="02010600030101010101" pitchFamily="2" charset="-122"/>
            </a:endParaRPr>
          </a:p>
          <a:p>
            <a:pPr eaLnBrk="0" hangingPunct="0">
              <a:spcBef>
                <a:spcPct val="30000"/>
              </a:spcBef>
            </a:pPr>
            <a:r>
              <a:rPr kumimoji="1" lang="en-US" altLang="zh-CN" sz="2400" dirty="0">
                <a:solidFill>
                  <a:srgbClr val="FFFFA5"/>
                </a:solidFill>
                <a:latin typeface="宋体" panose="02010600030101010101" pitchFamily="2" charset="-122"/>
              </a:rPr>
              <a:t>3</a:t>
            </a:r>
            <a:r>
              <a:rPr kumimoji="1" lang="zh-CN" altLang="en-US" sz="2400" dirty="0" smtClean="0">
                <a:solidFill>
                  <a:srgbClr val="FFFFA5"/>
                </a:solidFill>
                <a:latin typeface="宋体" panose="02010600030101010101" pitchFamily="2" charset="-122"/>
              </a:rPr>
              <a:t>、</a:t>
            </a:r>
            <a:r>
              <a:rPr kumimoji="1" lang="zh-CN" altLang="en-US" sz="2400" dirty="0">
                <a:solidFill>
                  <a:srgbClr val="FFFFA5"/>
                </a:solidFill>
                <a:latin typeface="宋体" panose="02010600030101010101" pitchFamily="2" charset="-122"/>
              </a:rPr>
              <a:t>右指针域  </a:t>
            </a:r>
          </a:p>
        </p:txBody>
      </p:sp>
    </p:spTree>
    <p:extLst>
      <p:ext uri="{BB962C8B-B14F-4D97-AF65-F5344CB8AC3E}">
        <p14:creationId xmlns:p14="http://schemas.microsoft.com/office/powerpoint/2010/main" val="23231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重点回顾</a:t>
            </a:r>
            <a:r>
              <a:rPr lang="en-US" altLang="zh-CN" dirty="0" smtClean="0"/>
              <a:t>——3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Visual </a:t>
            </a:r>
            <a:r>
              <a:rPr lang="en-US" altLang="zh-CN" dirty="0"/>
              <a:t>Studio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6" y="1405012"/>
            <a:ext cx="8560568" cy="5282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48" y="1405011"/>
            <a:ext cx="7643847" cy="5282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85" y="1568955"/>
            <a:ext cx="9817215" cy="49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重点回顾</a:t>
            </a:r>
            <a:r>
              <a:rPr lang="en-US" altLang="zh-CN" dirty="0" smtClean="0"/>
              <a:t>——4</a:t>
            </a:r>
            <a:r>
              <a:rPr lang="zh-CN" altLang="en-US" dirty="0" smtClean="0"/>
              <a:t>、递归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6" y="1152983"/>
            <a:ext cx="10989275" cy="56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9571" y="2613213"/>
            <a:ext cx="3083205" cy="1214717"/>
          </a:xfrm>
        </p:spPr>
        <p:txBody>
          <a:bodyPr/>
          <a:lstStyle/>
          <a:p>
            <a:r>
              <a:rPr lang="zh-CN" altLang="en-US" dirty="0" smtClean="0"/>
              <a:t>本节课内容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15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6.3.1	</a:t>
            </a:r>
            <a:r>
              <a:rPr lang="zh-CN" altLang="en-US" dirty="0"/>
              <a:t>遍历二叉树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indent="-812800">
              <a:buClr>
                <a:srgbClr val="FFFF00"/>
              </a:buClr>
            </a:pPr>
            <a:r>
              <a:rPr lang="zh-CN" altLang="en-US" dirty="0"/>
              <a:t>主要</a:t>
            </a:r>
            <a:r>
              <a:rPr lang="zh-CN" altLang="en-US" dirty="0" smtClean="0"/>
              <a:t>内容</a:t>
            </a:r>
            <a:r>
              <a:rPr lang="zh-CN" altLang="en-US" dirty="0"/>
              <a:t>：</a:t>
            </a:r>
          </a:p>
          <a:p>
            <a:pPr marL="1168400" lvl="1" indent="-7112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zh-CN" altLang="en-US" dirty="0"/>
              <a:t>遍历的基本概念</a:t>
            </a:r>
          </a:p>
          <a:p>
            <a:pPr marL="1168400" lvl="1" indent="-7112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zh-CN" altLang="en-US" dirty="0"/>
              <a:t>各种遍历方法的思想</a:t>
            </a:r>
          </a:p>
          <a:p>
            <a:pPr marL="1168400" lvl="1" indent="-7112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zh-CN" altLang="en-US" dirty="0"/>
              <a:t>各种遍历方法的递归算法和非递归算法</a:t>
            </a:r>
          </a:p>
          <a:p>
            <a:pPr marL="1168400" lvl="1" indent="-7112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zh-CN" altLang="en-US" dirty="0"/>
              <a:t>以先序输入方式建立二叉树的算法。</a:t>
            </a:r>
          </a:p>
          <a:p>
            <a:pPr marL="812800" indent="-812800">
              <a:buClr>
                <a:srgbClr val="FFFF00"/>
              </a:buClr>
            </a:pPr>
            <a:r>
              <a:rPr lang="zh-CN" altLang="en-US" dirty="0"/>
              <a:t>重点、难点</a:t>
            </a:r>
          </a:p>
          <a:p>
            <a:pPr marL="1168400" lvl="1" indent="-7112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zh-CN" altLang="en-US" dirty="0"/>
              <a:t>各种遍历方法的思想</a:t>
            </a:r>
          </a:p>
          <a:p>
            <a:pPr marL="1168400" lvl="1" indent="-7112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zh-CN" altLang="en-US" dirty="0"/>
              <a:t>各种遍历方法的非递归算法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22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8231187" cy="1144588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 anchor="t">
            <a:noAutofit/>
          </a:bodyPr>
          <a:lstStyle/>
          <a:p>
            <a:pPr marL="838200" indent="-838200"/>
            <a:r>
              <a:rPr lang="zh-CN" altLang="en-US"/>
              <a:t>一</a:t>
            </a:r>
            <a:r>
              <a:rPr lang="en-US" altLang="zh-CN"/>
              <a:t>.  </a:t>
            </a:r>
            <a:r>
              <a:rPr lang="zh-CN" altLang="en-US"/>
              <a:t>遍历的基本概念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1" lang="zh-CN" altLang="en-US" sz="2800" b="1"/>
              <a:t>遍历是各种数据结构最基本的操作，许多其他的操作可以在遍历基础上实现。</a:t>
            </a:r>
          </a:p>
          <a:p>
            <a:endParaRPr kumimoji="1" lang="zh-CN" altLang="en-US" sz="2800" b="1"/>
          </a:p>
          <a:p>
            <a:r>
              <a:rPr kumimoji="1" lang="zh-CN" altLang="en-US" sz="2800" b="1"/>
              <a:t>二叉树的</a:t>
            </a:r>
            <a:r>
              <a:rPr lang="zh-CN" altLang="en-US" sz="2800" b="1"/>
              <a:t>遍历：沿某条路径周游二叉树，对树中的每个结点访问一次且仅访问一次。</a:t>
            </a:r>
          </a:p>
          <a:p>
            <a:pPr lvl="1"/>
            <a:r>
              <a:rPr kumimoji="1" lang="zh-CN" altLang="en-US" b="1"/>
              <a:t>“访问”的含义很广，可以是对结点的各种处理，如修改结点数据、输出结点数据。</a:t>
            </a:r>
          </a:p>
          <a:p>
            <a:endParaRPr kumimoji="1" lang="en-US" altLang="zh-CN" sz="2800" b="1"/>
          </a:p>
        </p:txBody>
      </p:sp>
    </p:spTree>
    <p:extLst>
      <p:ext uri="{BB962C8B-B14F-4D97-AF65-F5344CB8AC3E}">
        <p14:creationId xmlns:p14="http://schemas.microsoft.com/office/powerpoint/2010/main" val="1347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/>
              <a:t>两种基本策略：</a:t>
            </a:r>
          </a:p>
          <a:p>
            <a:pPr lvl="2"/>
            <a:r>
              <a:rPr lang="zh-CN" altLang="en-US"/>
              <a:t>广度遍历</a:t>
            </a:r>
          </a:p>
          <a:p>
            <a:pPr lvl="2"/>
            <a:r>
              <a:rPr lang="zh-CN" altLang="en-US"/>
              <a:t>深度遍历</a:t>
            </a:r>
          </a:p>
        </p:txBody>
      </p:sp>
      <p:grpSp>
        <p:nvGrpSpPr>
          <p:cNvPr id="1155075" name="Group 3"/>
          <p:cNvGrpSpPr>
            <a:grpSpLocks/>
          </p:cNvGrpSpPr>
          <p:nvPr/>
        </p:nvGrpSpPr>
        <p:grpSpPr bwMode="auto">
          <a:xfrm>
            <a:off x="4689476" y="2438400"/>
            <a:ext cx="5978525" cy="1981200"/>
            <a:chOff x="1248" y="720"/>
            <a:chExt cx="4080" cy="1584"/>
          </a:xfrm>
        </p:grpSpPr>
        <p:sp>
          <p:nvSpPr>
            <p:cNvPr id="1155076" name="AutoShape 4"/>
            <p:cNvSpPr>
              <a:spLocks noChangeArrowheads="1"/>
            </p:cNvSpPr>
            <p:nvPr/>
          </p:nvSpPr>
          <p:spPr bwMode="auto">
            <a:xfrm>
              <a:off x="1776" y="720"/>
              <a:ext cx="3552" cy="1104"/>
            </a:xfrm>
            <a:prstGeom prst="cloudCallout">
              <a:avLst>
                <a:gd name="adj1" fmla="val -41806"/>
                <a:gd name="adj2" fmla="val 83875"/>
              </a:avLst>
            </a:prstGeom>
            <a:solidFill>
              <a:srgbClr val="99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en-US" altLang="zh-CN" sz="2400">
                  <a:solidFill>
                    <a:schemeClr val="bg2"/>
                  </a:solidFill>
                  <a:latin typeface="Times New Roman" panose="02020603050405020304" pitchFamily="18" charset="0"/>
                </a:rPr>
                <a:t>    </a:t>
              </a:r>
              <a:r>
                <a:rPr kumimoji="1" lang="zh-CN" altLang="en-US" sz="2400">
                  <a:solidFill>
                    <a:schemeClr val="bg2"/>
                  </a:solidFill>
                  <a:latin typeface="Times New Roman" panose="02020603050405020304" pitchFamily="18" charset="0"/>
                </a:rPr>
                <a:t>如何访问二叉树的每个结点，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kumimoji="1" lang="zh-CN" altLang="en-US" sz="2400">
                  <a:solidFill>
                    <a:schemeClr val="bg2"/>
                  </a:solidFill>
                  <a:latin typeface="Times New Roman" panose="02020603050405020304" pitchFamily="18" charset="0"/>
                </a:rPr>
                <a:t>     而且每个结点仅被访问一次？</a:t>
              </a:r>
              <a:endParaRPr kumimoji="1" lang="zh-CN" altLang="en-US" sz="2000" b="1">
                <a:solidFill>
                  <a:schemeClr val="bg2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155077" name="WordArt 5"/>
            <p:cNvSpPr>
              <a:spLocks noChangeArrowheads="1" noChangeShapeType="1"/>
            </p:cNvSpPr>
            <p:nvPr/>
          </p:nvSpPr>
          <p:spPr bwMode="auto">
            <a:xfrm>
              <a:off x="1248" y="1824"/>
              <a:ext cx="904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12700">
                    <a:solidFill>
                      <a:srgbClr val="FFFF66"/>
                    </a:solidFill>
                    <a:round/>
                    <a:headEnd/>
                    <a:tailEnd/>
                  </a:ln>
                  <a:solidFill>
                    <a:srgbClr val="00FF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宋体" panose="02010600030101010101" pitchFamily="2" charset="-122"/>
                </a:rPr>
                <a:t>？</a:t>
              </a:r>
            </a:p>
          </p:txBody>
        </p:sp>
      </p:grpSp>
      <p:grpSp>
        <p:nvGrpSpPr>
          <p:cNvPr id="1155078" name="Group 6"/>
          <p:cNvGrpSpPr>
            <a:grpSpLocks/>
          </p:cNvGrpSpPr>
          <p:nvPr/>
        </p:nvGrpSpPr>
        <p:grpSpPr bwMode="auto">
          <a:xfrm>
            <a:off x="2208214" y="3933826"/>
            <a:ext cx="2179637" cy="2360613"/>
            <a:chOff x="733" y="1368"/>
            <a:chExt cx="1373" cy="1487"/>
          </a:xfrm>
        </p:grpSpPr>
        <p:grpSp>
          <p:nvGrpSpPr>
            <p:cNvPr id="1155079" name="Group 7"/>
            <p:cNvGrpSpPr>
              <a:grpSpLocks/>
            </p:cNvGrpSpPr>
            <p:nvPr/>
          </p:nvGrpSpPr>
          <p:grpSpPr bwMode="auto">
            <a:xfrm>
              <a:off x="1404" y="1368"/>
              <a:ext cx="401" cy="304"/>
              <a:chOff x="1681" y="864"/>
              <a:chExt cx="575" cy="431"/>
            </a:xfrm>
          </p:grpSpPr>
          <p:sp>
            <p:nvSpPr>
              <p:cNvPr id="1155080" name="Oval 8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5081" name="Text Box 9"/>
              <p:cNvSpPr txBox="1">
                <a:spLocks noChangeArrowheads="1"/>
              </p:cNvSpPr>
              <p:nvPr/>
            </p:nvSpPr>
            <p:spPr bwMode="auto">
              <a:xfrm>
                <a:off x="1681" y="864"/>
                <a:ext cx="575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</p:grpSp>
        <p:grpSp>
          <p:nvGrpSpPr>
            <p:cNvPr id="1155082" name="Group 10"/>
            <p:cNvGrpSpPr>
              <a:grpSpLocks/>
            </p:cNvGrpSpPr>
            <p:nvPr/>
          </p:nvGrpSpPr>
          <p:grpSpPr bwMode="auto">
            <a:xfrm>
              <a:off x="1035" y="2551"/>
              <a:ext cx="400" cy="304"/>
              <a:chOff x="1680" y="864"/>
              <a:chExt cx="575" cy="431"/>
            </a:xfrm>
          </p:grpSpPr>
          <p:sp>
            <p:nvSpPr>
              <p:cNvPr id="1155083" name="Oval 11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5084" name="Text Box 12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575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</a:p>
            </p:txBody>
          </p:sp>
        </p:grpSp>
        <p:grpSp>
          <p:nvGrpSpPr>
            <p:cNvPr id="1155085" name="Group 13"/>
            <p:cNvGrpSpPr>
              <a:grpSpLocks/>
            </p:cNvGrpSpPr>
            <p:nvPr/>
          </p:nvGrpSpPr>
          <p:grpSpPr bwMode="auto">
            <a:xfrm>
              <a:off x="1435" y="2213"/>
              <a:ext cx="404" cy="304"/>
              <a:chOff x="1679" y="864"/>
              <a:chExt cx="577" cy="431"/>
            </a:xfrm>
          </p:grpSpPr>
          <p:sp>
            <p:nvSpPr>
              <p:cNvPr id="1155086" name="Oval 14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5087" name="Text Box 15"/>
              <p:cNvSpPr txBox="1">
                <a:spLocks noChangeArrowheads="1"/>
              </p:cNvSpPr>
              <p:nvPr/>
            </p:nvSpPr>
            <p:spPr bwMode="auto">
              <a:xfrm>
                <a:off x="1679" y="864"/>
                <a:ext cx="577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</a:p>
            </p:txBody>
          </p:sp>
        </p:grpSp>
        <p:grpSp>
          <p:nvGrpSpPr>
            <p:cNvPr id="1155088" name="Group 16"/>
            <p:cNvGrpSpPr>
              <a:grpSpLocks/>
            </p:cNvGrpSpPr>
            <p:nvPr/>
          </p:nvGrpSpPr>
          <p:grpSpPr bwMode="auto">
            <a:xfrm>
              <a:off x="733" y="2146"/>
              <a:ext cx="402" cy="303"/>
              <a:chOff x="1680" y="864"/>
              <a:chExt cx="577" cy="431"/>
            </a:xfrm>
          </p:grpSpPr>
          <p:sp>
            <p:nvSpPr>
              <p:cNvPr id="1155089" name="Oval 17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5090" name="Text Box 18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577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</a:p>
            </p:txBody>
          </p:sp>
        </p:grpSp>
        <p:grpSp>
          <p:nvGrpSpPr>
            <p:cNvPr id="1155091" name="Group 19"/>
            <p:cNvGrpSpPr>
              <a:grpSpLocks/>
            </p:cNvGrpSpPr>
            <p:nvPr/>
          </p:nvGrpSpPr>
          <p:grpSpPr bwMode="auto">
            <a:xfrm>
              <a:off x="1704" y="1808"/>
              <a:ext cx="402" cy="303"/>
              <a:chOff x="1679" y="865"/>
              <a:chExt cx="577" cy="430"/>
            </a:xfrm>
          </p:grpSpPr>
          <p:sp>
            <p:nvSpPr>
              <p:cNvPr id="1155092" name="Oval 20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5093" name="Text Box 21"/>
              <p:cNvSpPr txBox="1">
                <a:spLocks noChangeArrowheads="1"/>
              </p:cNvSpPr>
              <p:nvPr/>
            </p:nvSpPr>
            <p:spPr bwMode="auto">
              <a:xfrm>
                <a:off x="1679" y="865"/>
                <a:ext cx="577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</a:p>
            </p:txBody>
          </p:sp>
        </p:grpSp>
        <p:grpSp>
          <p:nvGrpSpPr>
            <p:cNvPr id="1155094" name="Group 22"/>
            <p:cNvGrpSpPr>
              <a:grpSpLocks/>
            </p:cNvGrpSpPr>
            <p:nvPr/>
          </p:nvGrpSpPr>
          <p:grpSpPr bwMode="auto">
            <a:xfrm>
              <a:off x="1035" y="1774"/>
              <a:ext cx="400" cy="303"/>
              <a:chOff x="1680" y="864"/>
              <a:chExt cx="575" cy="431"/>
            </a:xfrm>
          </p:grpSpPr>
          <p:sp>
            <p:nvSpPr>
              <p:cNvPr id="1155095" name="Oval 23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5096" name="Text Box 24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575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</a:p>
            </p:txBody>
          </p:sp>
        </p:grpSp>
        <p:grpSp>
          <p:nvGrpSpPr>
            <p:cNvPr id="1155097" name="Group 25"/>
            <p:cNvGrpSpPr>
              <a:grpSpLocks/>
            </p:cNvGrpSpPr>
            <p:nvPr/>
          </p:nvGrpSpPr>
          <p:grpSpPr bwMode="auto">
            <a:xfrm>
              <a:off x="967" y="1638"/>
              <a:ext cx="872" cy="932"/>
              <a:chOff x="336" y="2208"/>
              <a:chExt cx="1248" cy="1322"/>
            </a:xfrm>
          </p:grpSpPr>
          <p:sp>
            <p:nvSpPr>
              <p:cNvPr id="1155098" name="Line 26"/>
              <p:cNvSpPr>
                <a:spLocks noChangeShapeType="1"/>
              </p:cNvSpPr>
              <p:nvPr/>
            </p:nvSpPr>
            <p:spPr bwMode="auto">
              <a:xfrm flipH="1">
                <a:off x="816" y="2208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5099" name="Line 27"/>
              <p:cNvSpPr>
                <a:spLocks noChangeShapeType="1"/>
              </p:cNvSpPr>
              <p:nvPr/>
            </p:nvSpPr>
            <p:spPr bwMode="auto">
              <a:xfrm>
                <a:off x="384" y="3312"/>
                <a:ext cx="218" cy="218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5100" name="Line 28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5101" name="Line 29"/>
              <p:cNvSpPr>
                <a:spLocks noChangeShapeType="1"/>
              </p:cNvSpPr>
              <p:nvPr/>
            </p:nvSpPr>
            <p:spPr bwMode="auto">
              <a:xfrm flipH="1">
                <a:off x="1296" y="2832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5102" name="Line 30"/>
              <p:cNvSpPr>
                <a:spLocks noChangeShapeType="1"/>
              </p:cNvSpPr>
              <p:nvPr/>
            </p:nvSpPr>
            <p:spPr bwMode="auto">
              <a:xfrm flipH="1">
                <a:off x="336" y="2784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219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5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/>
              <a:t>广度遍历策略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218488" cy="1252538"/>
          </a:xfrm>
          <a:noFill/>
          <a:ln/>
        </p:spPr>
        <p:txBody>
          <a:bodyPr/>
          <a:lstStyle/>
          <a:p>
            <a:r>
              <a:rPr lang="zh-CN" altLang="en-US" sz="2800"/>
              <a:t>层次遍历方法：从上到下、从左到右访问各结点</a:t>
            </a:r>
          </a:p>
          <a:p>
            <a:pPr lvl="1"/>
            <a:r>
              <a:rPr lang="zh-CN" altLang="en-US" sz="2400"/>
              <a:t>适用于顺序存储结构</a:t>
            </a:r>
          </a:p>
        </p:txBody>
      </p:sp>
      <p:grpSp>
        <p:nvGrpSpPr>
          <p:cNvPr id="1156100" name="Group 4"/>
          <p:cNvGrpSpPr>
            <a:grpSpLocks/>
          </p:cNvGrpSpPr>
          <p:nvPr/>
        </p:nvGrpSpPr>
        <p:grpSpPr bwMode="auto">
          <a:xfrm>
            <a:off x="7967664" y="2781301"/>
            <a:ext cx="2179637" cy="2360613"/>
            <a:chOff x="733" y="1368"/>
            <a:chExt cx="1373" cy="1487"/>
          </a:xfrm>
        </p:grpSpPr>
        <p:grpSp>
          <p:nvGrpSpPr>
            <p:cNvPr id="1156101" name="Group 5"/>
            <p:cNvGrpSpPr>
              <a:grpSpLocks/>
            </p:cNvGrpSpPr>
            <p:nvPr/>
          </p:nvGrpSpPr>
          <p:grpSpPr bwMode="auto">
            <a:xfrm>
              <a:off x="1404" y="1368"/>
              <a:ext cx="401" cy="304"/>
              <a:chOff x="1681" y="864"/>
              <a:chExt cx="575" cy="431"/>
            </a:xfrm>
          </p:grpSpPr>
          <p:sp>
            <p:nvSpPr>
              <p:cNvPr id="1156102" name="Oval 6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6103" name="Text Box 7"/>
              <p:cNvSpPr txBox="1">
                <a:spLocks noChangeArrowheads="1"/>
              </p:cNvSpPr>
              <p:nvPr/>
            </p:nvSpPr>
            <p:spPr bwMode="auto">
              <a:xfrm>
                <a:off x="1681" y="864"/>
                <a:ext cx="575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</p:grpSp>
        <p:grpSp>
          <p:nvGrpSpPr>
            <p:cNvPr id="1156104" name="Group 8"/>
            <p:cNvGrpSpPr>
              <a:grpSpLocks/>
            </p:cNvGrpSpPr>
            <p:nvPr/>
          </p:nvGrpSpPr>
          <p:grpSpPr bwMode="auto">
            <a:xfrm>
              <a:off x="1035" y="2551"/>
              <a:ext cx="400" cy="304"/>
              <a:chOff x="1680" y="864"/>
              <a:chExt cx="575" cy="431"/>
            </a:xfrm>
          </p:grpSpPr>
          <p:sp>
            <p:nvSpPr>
              <p:cNvPr id="1156105" name="Oval 9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6106" name="Text Box 10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575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</a:p>
            </p:txBody>
          </p:sp>
        </p:grpSp>
        <p:grpSp>
          <p:nvGrpSpPr>
            <p:cNvPr id="1156107" name="Group 11"/>
            <p:cNvGrpSpPr>
              <a:grpSpLocks/>
            </p:cNvGrpSpPr>
            <p:nvPr/>
          </p:nvGrpSpPr>
          <p:grpSpPr bwMode="auto">
            <a:xfrm>
              <a:off x="1435" y="2213"/>
              <a:ext cx="404" cy="304"/>
              <a:chOff x="1679" y="864"/>
              <a:chExt cx="577" cy="431"/>
            </a:xfrm>
          </p:grpSpPr>
          <p:sp>
            <p:nvSpPr>
              <p:cNvPr id="1156108" name="Oval 12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6109" name="Text Box 13"/>
              <p:cNvSpPr txBox="1">
                <a:spLocks noChangeArrowheads="1"/>
              </p:cNvSpPr>
              <p:nvPr/>
            </p:nvSpPr>
            <p:spPr bwMode="auto">
              <a:xfrm>
                <a:off x="1679" y="864"/>
                <a:ext cx="577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</a:p>
            </p:txBody>
          </p:sp>
        </p:grpSp>
        <p:grpSp>
          <p:nvGrpSpPr>
            <p:cNvPr id="1156110" name="Group 14"/>
            <p:cNvGrpSpPr>
              <a:grpSpLocks/>
            </p:cNvGrpSpPr>
            <p:nvPr/>
          </p:nvGrpSpPr>
          <p:grpSpPr bwMode="auto">
            <a:xfrm>
              <a:off x="733" y="2146"/>
              <a:ext cx="402" cy="303"/>
              <a:chOff x="1680" y="864"/>
              <a:chExt cx="577" cy="431"/>
            </a:xfrm>
          </p:grpSpPr>
          <p:sp>
            <p:nvSpPr>
              <p:cNvPr id="1156111" name="Oval 15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6112" name="Text Box 16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577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</a:p>
            </p:txBody>
          </p:sp>
        </p:grpSp>
        <p:grpSp>
          <p:nvGrpSpPr>
            <p:cNvPr id="1156113" name="Group 17"/>
            <p:cNvGrpSpPr>
              <a:grpSpLocks/>
            </p:cNvGrpSpPr>
            <p:nvPr/>
          </p:nvGrpSpPr>
          <p:grpSpPr bwMode="auto">
            <a:xfrm>
              <a:off x="1704" y="1808"/>
              <a:ext cx="402" cy="303"/>
              <a:chOff x="1679" y="865"/>
              <a:chExt cx="577" cy="430"/>
            </a:xfrm>
          </p:grpSpPr>
          <p:sp>
            <p:nvSpPr>
              <p:cNvPr id="1156114" name="Oval 18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6115" name="Text Box 19"/>
              <p:cNvSpPr txBox="1">
                <a:spLocks noChangeArrowheads="1"/>
              </p:cNvSpPr>
              <p:nvPr/>
            </p:nvSpPr>
            <p:spPr bwMode="auto">
              <a:xfrm>
                <a:off x="1679" y="865"/>
                <a:ext cx="577" cy="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</a:p>
            </p:txBody>
          </p:sp>
        </p:grpSp>
        <p:grpSp>
          <p:nvGrpSpPr>
            <p:cNvPr id="1156116" name="Group 20"/>
            <p:cNvGrpSpPr>
              <a:grpSpLocks/>
            </p:cNvGrpSpPr>
            <p:nvPr/>
          </p:nvGrpSpPr>
          <p:grpSpPr bwMode="auto">
            <a:xfrm>
              <a:off x="1035" y="1774"/>
              <a:ext cx="400" cy="303"/>
              <a:chOff x="1680" y="864"/>
              <a:chExt cx="575" cy="431"/>
            </a:xfrm>
          </p:grpSpPr>
          <p:sp>
            <p:nvSpPr>
              <p:cNvPr id="1156117" name="Oval 21"/>
              <p:cNvSpPr>
                <a:spLocks noChangeArrowheads="1"/>
              </p:cNvSpPr>
              <p:nvPr/>
            </p:nvSpPr>
            <p:spPr bwMode="auto">
              <a:xfrm>
                <a:off x="1711" y="887"/>
                <a:ext cx="408" cy="408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6118" name="Text Box 22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575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</a:p>
            </p:txBody>
          </p:sp>
        </p:grpSp>
        <p:grpSp>
          <p:nvGrpSpPr>
            <p:cNvPr id="1156119" name="Group 23"/>
            <p:cNvGrpSpPr>
              <a:grpSpLocks/>
            </p:cNvGrpSpPr>
            <p:nvPr/>
          </p:nvGrpSpPr>
          <p:grpSpPr bwMode="auto">
            <a:xfrm>
              <a:off x="967" y="1638"/>
              <a:ext cx="872" cy="932"/>
              <a:chOff x="336" y="2208"/>
              <a:chExt cx="1248" cy="1322"/>
            </a:xfrm>
          </p:grpSpPr>
          <p:sp>
            <p:nvSpPr>
              <p:cNvPr id="1156120" name="Line 24"/>
              <p:cNvSpPr>
                <a:spLocks noChangeShapeType="1"/>
              </p:cNvSpPr>
              <p:nvPr/>
            </p:nvSpPr>
            <p:spPr bwMode="auto">
              <a:xfrm flipH="1">
                <a:off x="816" y="2208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6121" name="Line 25"/>
              <p:cNvSpPr>
                <a:spLocks noChangeShapeType="1"/>
              </p:cNvSpPr>
              <p:nvPr/>
            </p:nvSpPr>
            <p:spPr bwMode="auto">
              <a:xfrm>
                <a:off x="384" y="3312"/>
                <a:ext cx="218" cy="218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6122" name="Line 26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6123" name="Line 27"/>
              <p:cNvSpPr>
                <a:spLocks noChangeShapeType="1"/>
              </p:cNvSpPr>
              <p:nvPr/>
            </p:nvSpPr>
            <p:spPr bwMode="auto">
              <a:xfrm flipH="1">
                <a:off x="1296" y="2832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6124" name="Line 28"/>
              <p:cNvSpPr>
                <a:spLocks noChangeShapeType="1"/>
              </p:cNvSpPr>
              <p:nvPr/>
            </p:nvSpPr>
            <p:spPr bwMode="auto">
              <a:xfrm flipH="1">
                <a:off x="336" y="2784"/>
                <a:ext cx="192" cy="192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56125" name="Rectangle 29"/>
          <p:cNvSpPr>
            <a:spLocks noChangeArrowheads="1"/>
          </p:cNvSpPr>
          <p:nvPr/>
        </p:nvSpPr>
        <p:spPr bwMode="auto">
          <a:xfrm>
            <a:off x="1919288" y="270827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Garamond" panose="02020404030301010803" pitchFamily="18" charset="0"/>
                <a:ea typeface="华文细黑" panose="02010600040101010101" pitchFamily="2" charset="-122"/>
              </a:rPr>
              <a:t>存储结构</a:t>
            </a:r>
          </a:p>
        </p:txBody>
      </p:sp>
      <p:graphicFrame>
        <p:nvGraphicFramePr>
          <p:cNvPr id="1156126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4127571"/>
              </p:ext>
            </p:extLst>
          </p:nvPr>
        </p:nvGraphicFramePr>
        <p:xfrm>
          <a:off x="2279650" y="3500438"/>
          <a:ext cx="5194300" cy="1036320"/>
        </p:xfrm>
        <a:graphic>
          <a:graphicData uri="http://schemas.openxmlformats.org/drawingml/2006/table">
            <a:tbl>
              <a:tblPr/>
              <a:tblGrid>
                <a:gridCol w="577850"/>
                <a:gridCol w="576263"/>
                <a:gridCol w="576262"/>
                <a:gridCol w="577850"/>
                <a:gridCol w="576263"/>
                <a:gridCol w="576262"/>
                <a:gridCol w="577850"/>
                <a:gridCol w="577850"/>
                <a:gridCol w="577850"/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6158" name="Rectangle 62"/>
          <p:cNvSpPr>
            <a:spLocks noChangeArrowheads="1"/>
          </p:cNvSpPr>
          <p:nvPr/>
        </p:nvSpPr>
        <p:spPr bwMode="auto">
          <a:xfrm>
            <a:off x="2927351" y="5445125"/>
            <a:ext cx="4752975" cy="57943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Garamond" panose="02020404030301010803" pitchFamily="18" charset="0"/>
              </a:rPr>
              <a:t>遍历结果：</a:t>
            </a:r>
            <a:r>
              <a:rPr lang="en-US" altLang="zh-CN" sz="3200" dirty="0">
                <a:latin typeface="Garamond" panose="02020404030301010803" pitchFamily="18" charset="0"/>
              </a:rPr>
              <a:t>A B C D E F</a:t>
            </a:r>
          </a:p>
        </p:txBody>
      </p:sp>
    </p:spTree>
    <p:extLst>
      <p:ext uri="{BB962C8B-B14F-4D97-AF65-F5344CB8AC3E}">
        <p14:creationId xmlns:p14="http://schemas.microsoft.com/office/powerpoint/2010/main" val="3018456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5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ChangeArrowheads="1"/>
          </p:cNvSpPr>
          <p:nvPr/>
        </p:nvSpPr>
        <p:spPr bwMode="auto">
          <a:xfrm>
            <a:off x="2711451" y="4292600"/>
            <a:ext cx="3097213" cy="4318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23" name="Text Box 3"/>
          <p:cNvSpPr txBox="1">
            <a:spLocks noChangeArrowheads="1"/>
          </p:cNvSpPr>
          <p:nvPr/>
        </p:nvSpPr>
        <p:spPr bwMode="auto">
          <a:xfrm>
            <a:off x="1876425" y="2286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zh-CN" altLang="zh-CN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/>
              <a:t>深度遍历策略</a:t>
            </a:r>
          </a:p>
        </p:txBody>
      </p:sp>
      <p:sp>
        <p:nvSpPr>
          <p:cNvPr id="1157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19288" y="1628776"/>
            <a:ext cx="4978400" cy="4525963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kumimoji="1" lang="zh-CN" altLang="en-US" sz="2800" dirty="0"/>
              <a:t>二叉树由根、左子树、右子树三部分组成</a:t>
            </a:r>
          </a:p>
          <a:p>
            <a:pPr>
              <a:lnSpc>
                <a:spcPct val="80000"/>
              </a:lnSpc>
            </a:pPr>
            <a:r>
              <a:rPr kumimoji="1" lang="zh-CN" altLang="en-US" sz="2800" dirty="0"/>
              <a:t>二叉树的遍历可以分解为：</a:t>
            </a:r>
          </a:p>
          <a:p>
            <a:pPr lvl="1">
              <a:lnSpc>
                <a:spcPct val="80000"/>
              </a:lnSpc>
            </a:pPr>
            <a:r>
              <a:rPr kumimoji="1" lang="zh-CN" altLang="en-US" sz="2400" dirty="0"/>
              <a:t> </a:t>
            </a:r>
            <a:r>
              <a:rPr kumimoji="1" lang="zh-CN" altLang="en-US" sz="2400" dirty="0">
                <a:latin typeface="华文细黑" panose="02010600040101010101" pitchFamily="2" charset="-122"/>
              </a:rPr>
              <a:t>访问根（</a:t>
            </a:r>
            <a:r>
              <a:rPr kumimoji="1" lang="en-US" altLang="zh-CN" sz="2400" dirty="0">
                <a:latin typeface="华文细黑" panose="02010600040101010101" pitchFamily="2" charset="-122"/>
              </a:rPr>
              <a:t>D</a:t>
            </a:r>
            <a:r>
              <a:rPr kumimoji="1" lang="zh-CN" altLang="en-US" sz="2400" dirty="0">
                <a:latin typeface="华文细黑" panose="02010600040101010101" pitchFamily="2" charset="-122"/>
              </a:rPr>
              <a:t>）</a:t>
            </a:r>
          </a:p>
          <a:p>
            <a:pPr lvl="1">
              <a:lnSpc>
                <a:spcPct val="80000"/>
              </a:lnSpc>
            </a:pPr>
            <a:r>
              <a:rPr kumimoji="1" lang="zh-CN" altLang="en-US" sz="2400" dirty="0">
                <a:latin typeface="华文细黑" panose="02010600040101010101" pitchFamily="2" charset="-122"/>
              </a:rPr>
              <a:t>遍历左子树（</a:t>
            </a:r>
            <a:r>
              <a:rPr kumimoji="1" lang="en-US" altLang="zh-CN" sz="2400" dirty="0">
                <a:latin typeface="华文细黑" panose="02010600040101010101" pitchFamily="2" charset="-122"/>
              </a:rPr>
              <a:t>L</a:t>
            </a:r>
            <a:r>
              <a:rPr kumimoji="1" lang="zh-CN" altLang="en-US" sz="2400" dirty="0">
                <a:latin typeface="华文细黑" panose="02010600040101010101" pitchFamily="2" charset="-122"/>
              </a:rPr>
              <a:t>）</a:t>
            </a:r>
          </a:p>
          <a:p>
            <a:pPr lvl="1">
              <a:lnSpc>
                <a:spcPct val="80000"/>
              </a:lnSpc>
            </a:pPr>
            <a:r>
              <a:rPr kumimoji="1" lang="zh-CN" altLang="en-US" sz="2400" dirty="0">
                <a:latin typeface="华文细黑" panose="02010600040101010101" pitchFamily="2" charset="-122"/>
              </a:rPr>
              <a:t>遍历右子树（</a:t>
            </a:r>
            <a:r>
              <a:rPr kumimoji="1" lang="en-US" altLang="zh-CN" sz="2400" dirty="0">
                <a:latin typeface="华文细黑" panose="02010600040101010101" pitchFamily="2" charset="-122"/>
              </a:rPr>
              <a:t>R</a:t>
            </a:r>
            <a:r>
              <a:rPr kumimoji="1" lang="zh-CN" altLang="en-US" sz="2400" dirty="0">
                <a:latin typeface="华文细黑" panose="02010600040101010101" pitchFamily="2" charset="-122"/>
              </a:rPr>
              <a:t>）</a:t>
            </a:r>
          </a:p>
          <a:p>
            <a:pPr>
              <a:lnSpc>
                <a:spcPct val="80000"/>
              </a:lnSpc>
            </a:pPr>
            <a:r>
              <a:rPr kumimoji="1" lang="zh-CN" altLang="en-US" sz="2800" dirty="0"/>
              <a:t>有六种遍历方法：</a:t>
            </a:r>
          </a:p>
          <a:p>
            <a:pPr lvl="1">
              <a:lnSpc>
                <a:spcPct val="80000"/>
              </a:lnSpc>
            </a:pPr>
            <a:r>
              <a:rPr kumimoji="1" lang="en-US" altLang="zh-CN" sz="2400" b="1" dirty="0">
                <a:latin typeface="华文细黑" panose="02010600040101010101" pitchFamily="2" charset="-122"/>
              </a:rPr>
              <a:t>D L R</a:t>
            </a:r>
            <a:r>
              <a:rPr kumimoji="1" lang="zh-CN" altLang="en-US" sz="2400" b="1" dirty="0">
                <a:latin typeface="华文细黑" panose="02010600040101010101" pitchFamily="2" charset="-122"/>
              </a:rPr>
              <a:t>，</a:t>
            </a:r>
            <a:r>
              <a:rPr kumimoji="1" lang="en-US" altLang="zh-CN" sz="2400" b="1" dirty="0">
                <a:latin typeface="华文细黑" panose="02010600040101010101" pitchFamily="2" charset="-122"/>
              </a:rPr>
              <a:t>L D R</a:t>
            </a:r>
            <a:r>
              <a:rPr kumimoji="1" lang="zh-CN" altLang="en-US" sz="2400" b="1" dirty="0" smtClean="0">
                <a:latin typeface="华文细黑" panose="02010600040101010101" pitchFamily="2" charset="-122"/>
              </a:rPr>
              <a:t>，</a:t>
            </a:r>
            <a:r>
              <a:rPr kumimoji="1" lang="en-US" altLang="zh-CN" sz="2400" b="1" dirty="0" smtClean="0">
                <a:latin typeface="华文细黑" panose="02010600040101010101" pitchFamily="2" charset="-122"/>
              </a:rPr>
              <a:t>R D</a:t>
            </a:r>
            <a:r>
              <a:rPr kumimoji="1" lang="en-US" altLang="zh-CN" sz="2400" b="1" dirty="0">
                <a:latin typeface="华文细黑" panose="02010600040101010101" pitchFamily="2" charset="-122"/>
              </a:rPr>
              <a:t> L </a:t>
            </a:r>
            <a:r>
              <a:rPr kumimoji="1" lang="zh-CN" altLang="en-US" sz="2400" b="1" dirty="0" smtClean="0">
                <a:latin typeface="华文细黑" panose="02010600040101010101" pitchFamily="2" charset="-122"/>
              </a:rPr>
              <a:t>，</a:t>
            </a:r>
            <a:endParaRPr kumimoji="1" lang="zh-CN" altLang="en-US" sz="2400" b="1" dirty="0">
              <a:latin typeface="华文细黑" panose="02010600040101010101" pitchFamily="2" charset="-122"/>
            </a:endParaRPr>
          </a:p>
          <a:p>
            <a:pPr lvl="1">
              <a:lnSpc>
                <a:spcPct val="80000"/>
              </a:lnSpc>
            </a:pPr>
            <a:r>
              <a:rPr kumimoji="1" lang="en-US" altLang="zh-CN" sz="2400" b="1" dirty="0">
                <a:latin typeface="华文细黑" panose="02010600040101010101" pitchFamily="2" charset="-122"/>
              </a:rPr>
              <a:t>D R L</a:t>
            </a:r>
            <a:r>
              <a:rPr kumimoji="1" lang="zh-CN" altLang="en-US" sz="2400" b="1" dirty="0" smtClean="0">
                <a:latin typeface="华文细黑" panose="02010600040101010101" pitchFamily="2" charset="-122"/>
              </a:rPr>
              <a:t>，</a:t>
            </a:r>
            <a:r>
              <a:rPr kumimoji="1" lang="en-US" altLang="zh-CN" sz="2400" b="1" dirty="0">
                <a:latin typeface="华文细黑" panose="02010600040101010101" pitchFamily="2" charset="-122"/>
              </a:rPr>
              <a:t> L </a:t>
            </a:r>
            <a:r>
              <a:rPr kumimoji="1" lang="en-US" altLang="zh-CN" sz="2400" b="1" dirty="0" smtClean="0">
                <a:latin typeface="华文细黑" panose="02010600040101010101" pitchFamily="2" charset="-122"/>
              </a:rPr>
              <a:t>R </a:t>
            </a:r>
            <a:r>
              <a:rPr kumimoji="1" lang="en-US" altLang="zh-CN" sz="2400" b="1" dirty="0">
                <a:latin typeface="华文细黑" panose="02010600040101010101" pitchFamily="2" charset="-122"/>
              </a:rPr>
              <a:t>D </a:t>
            </a:r>
            <a:r>
              <a:rPr kumimoji="1" lang="zh-CN" altLang="en-US" sz="2400" b="1" dirty="0" smtClean="0">
                <a:latin typeface="华文细黑" panose="02010600040101010101" pitchFamily="2" charset="-122"/>
              </a:rPr>
              <a:t>，</a:t>
            </a:r>
            <a:r>
              <a:rPr kumimoji="1" lang="en-US" altLang="zh-CN" sz="2400" b="1" dirty="0">
                <a:latin typeface="华文细黑" panose="02010600040101010101" pitchFamily="2" charset="-122"/>
              </a:rPr>
              <a:t>R L D</a:t>
            </a:r>
          </a:p>
          <a:p>
            <a:pPr lvl="1">
              <a:lnSpc>
                <a:spcPct val="80000"/>
              </a:lnSpc>
            </a:pPr>
            <a:r>
              <a:rPr kumimoji="1" lang="zh-CN" altLang="en-US" sz="2400" dirty="0">
                <a:latin typeface="华文细黑" panose="02010600040101010101" pitchFamily="2" charset="-122"/>
              </a:rPr>
              <a:t>约定先左后右</a:t>
            </a:r>
            <a:r>
              <a:rPr kumimoji="1" lang="en-US" altLang="zh-CN" sz="2400" dirty="0">
                <a:latin typeface="华文细黑" panose="02010600040101010101" pitchFamily="2" charset="-122"/>
              </a:rPr>
              <a:t>,</a:t>
            </a:r>
            <a:r>
              <a:rPr kumimoji="1" lang="zh-CN" altLang="en-US" sz="2400" dirty="0">
                <a:latin typeface="华文细黑" panose="02010600040101010101" pitchFamily="2" charset="-122"/>
              </a:rPr>
              <a:t>有三种遍历方法，分别称为先序遍历、中序遍历、后序遍历</a:t>
            </a:r>
          </a:p>
        </p:txBody>
      </p:sp>
      <p:grpSp>
        <p:nvGrpSpPr>
          <p:cNvPr id="1157126" name="Group 6"/>
          <p:cNvGrpSpPr>
            <a:grpSpLocks/>
          </p:cNvGrpSpPr>
          <p:nvPr/>
        </p:nvGrpSpPr>
        <p:grpSpPr bwMode="auto">
          <a:xfrm>
            <a:off x="6419850" y="1484313"/>
            <a:ext cx="4008438" cy="3124200"/>
            <a:chOff x="3084" y="935"/>
            <a:chExt cx="2525" cy="1968"/>
          </a:xfrm>
        </p:grpSpPr>
        <p:grpSp>
          <p:nvGrpSpPr>
            <p:cNvPr id="1157127" name="Group 7"/>
            <p:cNvGrpSpPr>
              <a:grpSpLocks/>
            </p:cNvGrpSpPr>
            <p:nvPr/>
          </p:nvGrpSpPr>
          <p:grpSpPr bwMode="auto">
            <a:xfrm>
              <a:off x="4124" y="983"/>
              <a:ext cx="494" cy="404"/>
              <a:chOff x="311" y="2496"/>
              <a:chExt cx="575" cy="475"/>
            </a:xfrm>
          </p:grpSpPr>
          <p:sp>
            <p:nvSpPr>
              <p:cNvPr id="1157128" name="Oval 8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129" name="Text Box 9"/>
              <p:cNvSpPr txBox="1">
                <a:spLocks noChangeArrowheads="1"/>
              </p:cNvSpPr>
              <p:nvPr/>
            </p:nvSpPr>
            <p:spPr bwMode="auto">
              <a:xfrm>
                <a:off x="311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</p:grpSp>
        <p:grpSp>
          <p:nvGrpSpPr>
            <p:cNvPr id="1157130" name="Group 10"/>
            <p:cNvGrpSpPr>
              <a:grpSpLocks/>
            </p:cNvGrpSpPr>
            <p:nvPr/>
          </p:nvGrpSpPr>
          <p:grpSpPr bwMode="auto">
            <a:xfrm>
              <a:off x="5115" y="1800"/>
              <a:ext cx="494" cy="404"/>
              <a:chOff x="4321" y="2592"/>
              <a:chExt cx="575" cy="475"/>
            </a:xfrm>
          </p:grpSpPr>
          <p:sp>
            <p:nvSpPr>
              <p:cNvPr id="1157131" name="Oval 11"/>
              <p:cNvSpPr>
                <a:spLocks noChangeArrowheads="1"/>
              </p:cNvSpPr>
              <p:nvPr/>
            </p:nvSpPr>
            <p:spPr bwMode="auto">
              <a:xfrm>
                <a:off x="4404" y="2675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132" name="Text Box 12"/>
              <p:cNvSpPr txBox="1">
                <a:spLocks noChangeArrowheads="1"/>
              </p:cNvSpPr>
              <p:nvPr/>
            </p:nvSpPr>
            <p:spPr bwMode="auto">
              <a:xfrm>
                <a:off x="4321" y="2592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</a:p>
            </p:txBody>
          </p:sp>
        </p:grpSp>
        <p:grpSp>
          <p:nvGrpSpPr>
            <p:cNvPr id="1157133" name="Group 13"/>
            <p:cNvGrpSpPr>
              <a:grpSpLocks/>
            </p:cNvGrpSpPr>
            <p:nvPr/>
          </p:nvGrpSpPr>
          <p:grpSpPr bwMode="auto">
            <a:xfrm>
              <a:off x="3588" y="2331"/>
              <a:ext cx="494" cy="404"/>
              <a:chOff x="310" y="2496"/>
              <a:chExt cx="575" cy="475"/>
            </a:xfrm>
          </p:grpSpPr>
          <p:sp>
            <p:nvSpPr>
              <p:cNvPr id="1157134" name="Oval 14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135" name="Text Box 15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G</a:t>
                </a:r>
              </a:p>
            </p:txBody>
          </p:sp>
        </p:grpSp>
        <p:grpSp>
          <p:nvGrpSpPr>
            <p:cNvPr id="1157136" name="Group 16"/>
            <p:cNvGrpSpPr>
              <a:grpSpLocks/>
            </p:cNvGrpSpPr>
            <p:nvPr/>
          </p:nvGrpSpPr>
          <p:grpSpPr bwMode="auto">
            <a:xfrm>
              <a:off x="3918" y="1881"/>
              <a:ext cx="494" cy="404"/>
              <a:chOff x="311" y="2495"/>
              <a:chExt cx="575" cy="475"/>
            </a:xfrm>
          </p:grpSpPr>
          <p:sp>
            <p:nvSpPr>
              <p:cNvPr id="1157137" name="Oval 17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138" name="Text Box 18"/>
              <p:cNvSpPr txBox="1">
                <a:spLocks noChangeArrowheads="1"/>
              </p:cNvSpPr>
              <p:nvPr/>
            </p:nvSpPr>
            <p:spPr bwMode="auto">
              <a:xfrm>
                <a:off x="311" y="2495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</a:p>
            </p:txBody>
          </p:sp>
        </p:grpSp>
        <p:grpSp>
          <p:nvGrpSpPr>
            <p:cNvPr id="1157139" name="Group 19"/>
            <p:cNvGrpSpPr>
              <a:grpSpLocks/>
            </p:cNvGrpSpPr>
            <p:nvPr/>
          </p:nvGrpSpPr>
          <p:grpSpPr bwMode="auto">
            <a:xfrm>
              <a:off x="3216" y="1881"/>
              <a:ext cx="494" cy="404"/>
              <a:chOff x="310" y="2495"/>
              <a:chExt cx="575" cy="475"/>
            </a:xfrm>
          </p:grpSpPr>
          <p:sp>
            <p:nvSpPr>
              <p:cNvPr id="1157140" name="Oval 20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141" name="Text Box 21"/>
              <p:cNvSpPr txBox="1">
                <a:spLocks noChangeArrowheads="1"/>
              </p:cNvSpPr>
              <p:nvPr/>
            </p:nvSpPr>
            <p:spPr bwMode="auto">
              <a:xfrm>
                <a:off x="310" y="2495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</a:p>
            </p:txBody>
          </p:sp>
        </p:grpSp>
        <p:grpSp>
          <p:nvGrpSpPr>
            <p:cNvPr id="1157142" name="Group 22"/>
            <p:cNvGrpSpPr>
              <a:grpSpLocks/>
            </p:cNvGrpSpPr>
            <p:nvPr/>
          </p:nvGrpSpPr>
          <p:grpSpPr bwMode="auto">
            <a:xfrm>
              <a:off x="4700" y="1391"/>
              <a:ext cx="496" cy="404"/>
              <a:chOff x="309" y="2496"/>
              <a:chExt cx="577" cy="474"/>
            </a:xfrm>
          </p:grpSpPr>
          <p:sp>
            <p:nvSpPr>
              <p:cNvPr id="1157143" name="Oval 23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144" name="Text Box 24"/>
              <p:cNvSpPr txBox="1">
                <a:spLocks noChangeArrowheads="1"/>
              </p:cNvSpPr>
              <p:nvPr/>
            </p:nvSpPr>
            <p:spPr bwMode="auto">
              <a:xfrm>
                <a:off x="309" y="2496"/>
                <a:ext cx="577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</a:p>
            </p:txBody>
          </p:sp>
        </p:grpSp>
        <p:grpSp>
          <p:nvGrpSpPr>
            <p:cNvPr id="1157145" name="Group 25"/>
            <p:cNvGrpSpPr>
              <a:grpSpLocks/>
            </p:cNvGrpSpPr>
            <p:nvPr/>
          </p:nvGrpSpPr>
          <p:grpSpPr bwMode="auto">
            <a:xfrm>
              <a:off x="3588" y="1432"/>
              <a:ext cx="494" cy="404"/>
              <a:chOff x="310" y="2496"/>
              <a:chExt cx="575" cy="475"/>
            </a:xfrm>
          </p:grpSpPr>
          <p:sp>
            <p:nvSpPr>
              <p:cNvPr id="1157146" name="Oval 26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147" name="Text Box 27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</a:p>
            </p:txBody>
          </p:sp>
        </p:grpSp>
        <p:grpSp>
          <p:nvGrpSpPr>
            <p:cNvPr id="1157148" name="Group 28"/>
            <p:cNvGrpSpPr>
              <a:grpSpLocks/>
            </p:cNvGrpSpPr>
            <p:nvPr/>
          </p:nvGrpSpPr>
          <p:grpSpPr bwMode="auto">
            <a:xfrm>
              <a:off x="3463" y="1269"/>
              <a:ext cx="1775" cy="1144"/>
              <a:chOff x="3744" y="1008"/>
              <a:chExt cx="2064" cy="1344"/>
            </a:xfrm>
          </p:grpSpPr>
          <p:sp>
            <p:nvSpPr>
              <p:cNvPr id="1157149" name="Line 29"/>
              <p:cNvSpPr>
                <a:spLocks noChangeShapeType="1"/>
              </p:cNvSpPr>
              <p:nvPr/>
            </p:nvSpPr>
            <p:spPr bwMode="auto">
              <a:xfrm flipH="1">
                <a:off x="4224" y="1008"/>
                <a:ext cx="384" cy="288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150" name="Line 30"/>
              <p:cNvSpPr>
                <a:spLocks noChangeShapeType="1"/>
              </p:cNvSpPr>
              <p:nvPr/>
            </p:nvSpPr>
            <p:spPr bwMode="auto">
              <a:xfrm>
                <a:off x="4896" y="1008"/>
                <a:ext cx="384" cy="286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151" name="Line 31"/>
              <p:cNvSpPr>
                <a:spLocks noChangeShapeType="1"/>
              </p:cNvSpPr>
              <p:nvPr/>
            </p:nvSpPr>
            <p:spPr bwMode="auto">
              <a:xfrm>
                <a:off x="4272" y="1584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152" name="Line 32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43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153" name="Line 33"/>
              <p:cNvSpPr>
                <a:spLocks noChangeShapeType="1"/>
              </p:cNvSpPr>
              <p:nvPr/>
            </p:nvSpPr>
            <p:spPr bwMode="auto">
              <a:xfrm flipH="1">
                <a:off x="3744" y="1584"/>
                <a:ext cx="243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154" name="Line 34"/>
              <p:cNvSpPr>
                <a:spLocks noChangeShapeType="1"/>
              </p:cNvSpPr>
              <p:nvPr/>
            </p:nvSpPr>
            <p:spPr bwMode="auto">
              <a:xfrm>
                <a:off x="5568" y="1488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57155" name="Oval 35"/>
            <p:cNvSpPr>
              <a:spLocks noChangeArrowheads="1"/>
            </p:cNvSpPr>
            <p:nvPr/>
          </p:nvSpPr>
          <p:spPr bwMode="auto">
            <a:xfrm rot="1315560">
              <a:off x="3084" y="1367"/>
              <a:ext cx="1384" cy="1536"/>
            </a:xfrm>
            <a:prstGeom prst="ellipse">
              <a:avLst/>
            </a:prstGeom>
            <a:noFill/>
            <a:ln w="12700" cap="rnd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56" name="Oval 36"/>
            <p:cNvSpPr>
              <a:spLocks noChangeArrowheads="1"/>
            </p:cNvSpPr>
            <p:nvPr/>
          </p:nvSpPr>
          <p:spPr bwMode="auto">
            <a:xfrm rot="-2472398">
              <a:off x="4740" y="1207"/>
              <a:ext cx="794" cy="1225"/>
            </a:xfrm>
            <a:prstGeom prst="ellips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57" name="Oval 37"/>
            <p:cNvSpPr>
              <a:spLocks noChangeArrowheads="1"/>
            </p:cNvSpPr>
            <p:nvPr/>
          </p:nvSpPr>
          <p:spPr bwMode="auto">
            <a:xfrm>
              <a:off x="4059" y="935"/>
              <a:ext cx="572" cy="482"/>
            </a:xfrm>
            <a:prstGeom prst="ellipse">
              <a:avLst/>
            </a:prstGeom>
            <a:noFill/>
            <a:ln w="12700" cap="rnd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58" name="Oval 38"/>
            <p:cNvSpPr>
              <a:spLocks noChangeArrowheads="1"/>
            </p:cNvSpPr>
            <p:nvPr/>
          </p:nvSpPr>
          <p:spPr bwMode="auto">
            <a:xfrm>
              <a:off x="3560" y="1434"/>
              <a:ext cx="499" cy="408"/>
            </a:xfrm>
            <a:prstGeom prst="ellipse">
              <a:avLst/>
            </a:prstGeom>
            <a:noFill/>
            <a:ln w="12700" cap="rnd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59" name="Oval 39"/>
            <p:cNvSpPr>
              <a:spLocks noChangeArrowheads="1"/>
            </p:cNvSpPr>
            <p:nvPr/>
          </p:nvSpPr>
          <p:spPr bwMode="auto">
            <a:xfrm>
              <a:off x="3152" y="1842"/>
              <a:ext cx="567" cy="545"/>
            </a:xfrm>
            <a:prstGeom prst="ellipse">
              <a:avLst/>
            </a:prstGeom>
            <a:noFill/>
            <a:ln w="12700" cap="rnd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60" name="Oval 40"/>
            <p:cNvSpPr>
              <a:spLocks noChangeArrowheads="1"/>
            </p:cNvSpPr>
            <p:nvPr/>
          </p:nvSpPr>
          <p:spPr bwMode="auto">
            <a:xfrm rot="1368148">
              <a:off x="3697" y="1787"/>
              <a:ext cx="596" cy="1084"/>
            </a:xfrm>
            <a:prstGeom prst="ellips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61" name="Oval 41"/>
            <p:cNvSpPr>
              <a:spLocks noChangeArrowheads="1"/>
            </p:cNvSpPr>
            <p:nvPr/>
          </p:nvSpPr>
          <p:spPr bwMode="auto">
            <a:xfrm>
              <a:off x="4740" y="1389"/>
              <a:ext cx="363" cy="408"/>
            </a:xfrm>
            <a:prstGeom prst="ellipse">
              <a:avLst/>
            </a:prstGeom>
            <a:noFill/>
            <a:ln w="12700" cap="rnd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62" name="Oval 42"/>
            <p:cNvSpPr>
              <a:spLocks noChangeArrowheads="1"/>
            </p:cNvSpPr>
            <p:nvPr/>
          </p:nvSpPr>
          <p:spPr bwMode="auto">
            <a:xfrm rot="-1219839">
              <a:off x="5118" y="1793"/>
              <a:ext cx="414" cy="420"/>
            </a:xfrm>
            <a:prstGeom prst="ellipse">
              <a:avLst/>
            </a:prstGeom>
            <a:noFill/>
            <a:ln w="12700" cap="rnd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63" name="Oval 43"/>
            <p:cNvSpPr>
              <a:spLocks noChangeArrowheads="1"/>
            </p:cNvSpPr>
            <p:nvPr/>
          </p:nvSpPr>
          <p:spPr bwMode="auto">
            <a:xfrm>
              <a:off x="3923" y="1842"/>
              <a:ext cx="363" cy="499"/>
            </a:xfrm>
            <a:prstGeom prst="ellipse">
              <a:avLst/>
            </a:prstGeom>
            <a:noFill/>
            <a:ln w="12700" cap="rnd">
              <a:solidFill>
                <a:srgbClr val="FF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164" name="Oval 44"/>
            <p:cNvSpPr>
              <a:spLocks noChangeArrowheads="1"/>
            </p:cNvSpPr>
            <p:nvPr/>
          </p:nvSpPr>
          <p:spPr bwMode="auto">
            <a:xfrm>
              <a:off x="3651" y="2341"/>
              <a:ext cx="363" cy="363"/>
            </a:xfrm>
            <a:prstGeom prst="ellipse">
              <a:avLst/>
            </a:prstGeom>
            <a:noFill/>
            <a:ln w="12700" cap="rnd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76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5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33747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自我介绍</a:t>
            </a:r>
            <a:endParaRPr lang="en-US" altLang="zh-CN" dirty="0" smtClean="0"/>
          </a:p>
          <a:p>
            <a:r>
              <a:rPr lang="zh-CN" altLang="en-US" dirty="0" smtClean="0"/>
              <a:t>课程介绍</a:t>
            </a:r>
            <a:endParaRPr lang="en-US" altLang="zh-CN" dirty="0" smtClean="0"/>
          </a:p>
          <a:p>
            <a:r>
              <a:rPr lang="zh-CN" altLang="en-US" dirty="0" smtClean="0"/>
              <a:t>教学内容</a:t>
            </a:r>
            <a:endParaRPr lang="en-US" altLang="zh-CN" dirty="0" smtClean="0"/>
          </a:p>
          <a:p>
            <a:r>
              <a:rPr lang="zh-CN" altLang="en-US" dirty="0" smtClean="0"/>
              <a:t>ＦＡＱ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1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/>
              <a:t>二、各种遍历的思想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75" y="1952625"/>
            <a:ext cx="4402138" cy="2952750"/>
          </a:xfrm>
          <a:noFill/>
          <a:ln/>
        </p:spPr>
        <p:txBody>
          <a:bodyPr/>
          <a:lstStyle/>
          <a:p>
            <a:pPr marL="609600" indent="-609600">
              <a:buNone/>
            </a:pPr>
            <a:r>
              <a:rPr lang="en-US" altLang="zh-CN"/>
              <a:t>1 .  </a:t>
            </a:r>
            <a:r>
              <a:rPr lang="zh-CN" altLang="en-US"/>
              <a:t>先序遍历（</a:t>
            </a:r>
            <a:r>
              <a:rPr lang="en-US" altLang="zh-CN"/>
              <a:t>DLR</a:t>
            </a:r>
            <a:r>
              <a:rPr lang="zh-CN" altLang="en-US"/>
              <a:t>）</a:t>
            </a:r>
          </a:p>
          <a:p>
            <a:pPr marL="609600" indent="-609600">
              <a:buNone/>
            </a:pPr>
            <a:endParaRPr lang="zh-CN" altLang="en-US"/>
          </a:p>
          <a:p>
            <a:pPr marL="609600" indent="-609600">
              <a:buNone/>
            </a:pPr>
            <a:r>
              <a:rPr lang="en-US" altLang="zh-CN"/>
              <a:t>2 .  </a:t>
            </a:r>
            <a:r>
              <a:rPr lang="zh-CN" altLang="en-US"/>
              <a:t>中序遍历（</a:t>
            </a:r>
            <a:r>
              <a:rPr lang="en-US" altLang="zh-CN"/>
              <a:t>LDR</a:t>
            </a:r>
            <a:r>
              <a:rPr lang="zh-CN" altLang="en-US"/>
              <a:t>）</a:t>
            </a:r>
          </a:p>
          <a:p>
            <a:pPr marL="609600" indent="-609600">
              <a:buNone/>
            </a:pPr>
            <a:endParaRPr lang="zh-CN" altLang="en-US"/>
          </a:p>
          <a:p>
            <a:pPr marL="609600" indent="-609600">
              <a:buNone/>
            </a:pPr>
            <a:r>
              <a:rPr lang="en-US" altLang="zh-CN"/>
              <a:t>3.   </a:t>
            </a:r>
            <a:r>
              <a:rPr lang="zh-CN" altLang="en-US"/>
              <a:t>后序遍历（</a:t>
            </a:r>
            <a:r>
              <a:rPr lang="en-US" altLang="zh-CN"/>
              <a:t>RDL</a:t>
            </a:r>
            <a:r>
              <a:rPr lang="zh-CN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4290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Text Box 2"/>
          <p:cNvSpPr txBox="1">
            <a:spLocks noChangeArrowheads="1"/>
          </p:cNvSpPr>
          <p:nvPr/>
        </p:nvSpPr>
        <p:spPr bwMode="auto">
          <a:xfrm>
            <a:off x="1724026" y="1468439"/>
            <a:ext cx="437197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66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altLang="zh-CN" sz="2400">
                <a:solidFill>
                  <a:srgbClr val="FFFF66"/>
                </a:solidFill>
                <a:latin typeface="宋体" panose="02010600030101010101" pitchFamily="2" charset="-122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zh-CN" sz="2400">
                <a:solidFill>
                  <a:srgbClr val="FFFFA5"/>
                </a:solidFill>
                <a:latin typeface="宋体" panose="02010600030101010101" pitchFamily="2" charset="-122"/>
              </a:rPr>
              <a:t> </a:t>
            </a:r>
            <a:endParaRPr kumimoji="1" lang="en-US" altLang="zh-CN" sz="3600" b="1">
              <a:solidFill>
                <a:srgbClr val="FFFFA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59171" name="Text Box 3"/>
          <p:cNvSpPr txBox="1">
            <a:spLocks noChangeArrowheads="1"/>
          </p:cNvSpPr>
          <p:nvPr/>
        </p:nvSpPr>
        <p:spPr bwMode="auto">
          <a:xfrm>
            <a:off x="2063751" y="3933825"/>
            <a:ext cx="4932363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例：先序遍历右图所示的二叉树，所得先序遍历序列</a:t>
            </a:r>
            <a:r>
              <a:rPr kumimoji="1"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</a:p>
          <a:p>
            <a:pPr eaLnBrk="0" hangingPunct="0">
              <a:spcBef>
                <a:spcPct val="20000"/>
              </a:spcBef>
            </a:pPr>
            <a:r>
              <a:rPr kumimoji="1"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</a:t>
            </a:r>
            <a:r>
              <a:rPr kumimoji="1" lang="en-US" altLang="zh-CN" sz="2800" b="1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r>
              <a:rPr kumimoji="1" lang="en-US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, B, C, D, E, F, G, H, K</a:t>
            </a:r>
            <a:endParaRPr kumimoji="1"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eaLnBrk="0" hangingPunct="0">
              <a:spcBef>
                <a:spcPct val="20000"/>
              </a:spcBef>
            </a:pPr>
            <a:endParaRPr kumimoji="1" lang="en-US" altLang="zh-CN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591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1 .  </a:t>
            </a:r>
            <a:r>
              <a:rPr lang="zh-CN" altLang="en-US"/>
              <a:t>先序遍历（</a:t>
            </a:r>
            <a:r>
              <a:rPr lang="en-US" altLang="zh-CN"/>
              <a:t>DLR</a:t>
            </a:r>
            <a:r>
              <a:rPr lang="zh-CN" altLang="en-US"/>
              <a:t>）</a:t>
            </a:r>
          </a:p>
        </p:txBody>
      </p:sp>
      <p:sp>
        <p:nvSpPr>
          <p:cNvPr id="115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74825" y="1165226"/>
            <a:ext cx="8229600" cy="2695575"/>
          </a:xfrm>
          <a:noFill/>
          <a:ln/>
        </p:spPr>
        <p:txBody>
          <a:bodyPr/>
          <a:lstStyle/>
          <a:p>
            <a:r>
              <a:rPr lang="zh-CN" altLang="en-US" dirty="0"/>
              <a:t>先序遍历（</a:t>
            </a:r>
            <a:r>
              <a:rPr lang="en-US" altLang="zh-CN" dirty="0"/>
              <a:t>DLR</a:t>
            </a:r>
            <a:r>
              <a:rPr lang="zh-CN" altLang="en-US" dirty="0"/>
              <a:t>）思想</a:t>
            </a:r>
            <a:endParaRPr kumimoji="1" lang="zh-CN" altLang="en-US" dirty="0"/>
          </a:p>
          <a:p>
            <a:pPr lvl="1">
              <a:buFontTx/>
              <a:buNone/>
            </a:pPr>
            <a:r>
              <a:rPr kumimoji="1" lang="zh-CN" altLang="en-US" dirty="0"/>
              <a:t>若二叉树非空，</a:t>
            </a:r>
            <a:r>
              <a:rPr lang="zh-CN" altLang="en-US" dirty="0"/>
              <a:t>则依次进行以下操作</a:t>
            </a:r>
          </a:p>
          <a:p>
            <a:pPr lvl="1">
              <a:buFontTx/>
              <a:buNone/>
            </a:pPr>
            <a:r>
              <a:rPr kumimoji="1" lang="zh-CN" altLang="en-US" dirty="0"/>
              <a:t> （</a:t>
            </a:r>
            <a:r>
              <a:rPr kumimoji="1" lang="en-US" altLang="zh-CN" dirty="0"/>
              <a:t>1</a:t>
            </a:r>
            <a:r>
              <a:rPr kumimoji="1" lang="zh-CN" altLang="en-US" dirty="0"/>
              <a:t>）访问根结点；</a:t>
            </a:r>
          </a:p>
          <a:p>
            <a:pPr lvl="1">
              <a:buFontTx/>
              <a:buNone/>
            </a:pPr>
            <a:r>
              <a:rPr kumimoji="1" lang="zh-CN" altLang="en-US" dirty="0"/>
              <a:t> （</a:t>
            </a:r>
            <a:r>
              <a:rPr kumimoji="1" lang="en-US" altLang="zh-CN" dirty="0"/>
              <a:t>2</a:t>
            </a:r>
            <a:r>
              <a:rPr kumimoji="1" lang="zh-CN" altLang="en-US" dirty="0"/>
              <a:t>）先序遍历左子树；</a:t>
            </a:r>
          </a:p>
          <a:p>
            <a:pPr lvl="1">
              <a:buFontTx/>
              <a:buNone/>
            </a:pPr>
            <a:r>
              <a:rPr kumimoji="1" lang="zh-CN" altLang="en-US" dirty="0"/>
              <a:t> （</a:t>
            </a:r>
            <a:r>
              <a:rPr kumimoji="1" lang="en-US" altLang="zh-CN" dirty="0"/>
              <a:t>3</a:t>
            </a:r>
            <a:r>
              <a:rPr kumimoji="1" lang="zh-CN" altLang="en-US" dirty="0"/>
              <a:t>）先序遍历右子树</a:t>
            </a:r>
            <a:r>
              <a:rPr kumimoji="1" lang="zh-CN" altLang="en-US" b="1" dirty="0"/>
              <a:t>；</a:t>
            </a:r>
          </a:p>
        </p:txBody>
      </p:sp>
      <p:grpSp>
        <p:nvGrpSpPr>
          <p:cNvPr id="1159174" name="Group 6"/>
          <p:cNvGrpSpPr>
            <a:grpSpLocks/>
          </p:cNvGrpSpPr>
          <p:nvPr/>
        </p:nvGrpSpPr>
        <p:grpSpPr bwMode="auto">
          <a:xfrm>
            <a:off x="8107364" y="3505200"/>
            <a:ext cx="784225" cy="641350"/>
            <a:chOff x="311" y="2496"/>
            <a:chExt cx="575" cy="475"/>
          </a:xfrm>
        </p:grpSpPr>
        <p:sp>
          <p:nvSpPr>
            <p:cNvPr id="1159175" name="Oval 7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176" name="Text Box 8"/>
            <p:cNvSpPr txBox="1">
              <a:spLocks noChangeArrowheads="1"/>
            </p:cNvSpPr>
            <p:nvPr/>
          </p:nvSpPr>
          <p:spPr bwMode="auto">
            <a:xfrm>
              <a:off x="311" y="2496"/>
              <a:ext cx="57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grpSp>
        <p:nvGrpSpPr>
          <p:cNvPr id="1159177" name="Group 9"/>
          <p:cNvGrpSpPr>
            <a:grpSpLocks/>
          </p:cNvGrpSpPr>
          <p:nvPr/>
        </p:nvGrpSpPr>
        <p:grpSpPr bwMode="auto">
          <a:xfrm>
            <a:off x="9464676" y="4764088"/>
            <a:ext cx="784225" cy="641350"/>
            <a:chOff x="4321" y="2592"/>
            <a:chExt cx="575" cy="475"/>
          </a:xfrm>
        </p:grpSpPr>
        <p:sp>
          <p:nvSpPr>
            <p:cNvPr id="1159178" name="Oval 10"/>
            <p:cNvSpPr>
              <a:spLocks noChangeArrowheads="1"/>
            </p:cNvSpPr>
            <p:nvPr/>
          </p:nvSpPr>
          <p:spPr bwMode="auto">
            <a:xfrm>
              <a:off x="4404" y="2675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179" name="Text Box 11"/>
            <p:cNvSpPr txBox="1">
              <a:spLocks noChangeArrowheads="1"/>
            </p:cNvSpPr>
            <p:nvPr/>
          </p:nvSpPr>
          <p:spPr bwMode="auto">
            <a:xfrm>
              <a:off x="4321" y="2592"/>
              <a:ext cx="57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1159180" name="Group 12"/>
          <p:cNvGrpSpPr>
            <a:grpSpLocks/>
          </p:cNvGrpSpPr>
          <p:nvPr/>
        </p:nvGrpSpPr>
        <p:grpSpPr bwMode="auto">
          <a:xfrm>
            <a:off x="8239126" y="6127750"/>
            <a:ext cx="784225" cy="539750"/>
            <a:chOff x="310" y="2496"/>
            <a:chExt cx="575" cy="400"/>
          </a:xfrm>
        </p:grpSpPr>
        <p:sp>
          <p:nvSpPr>
            <p:cNvPr id="1159181" name="Oval 13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182" name="Text Box 14"/>
            <p:cNvSpPr txBox="1">
              <a:spLocks noChangeArrowheads="1"/>
            </p:cNvSpPr>
            <p:nvPr/>
          </p:nvSpPr>
          <p:spPr bwMode="auto">
            <a:xfrm>
              <a:off x="310" y="2496"/>
              <a:ext cx="57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H</a:t>
              </a:r>
              <a:endParaRPr lang="en-US" altLang="zh-CN" sz="3600" b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59183" name="Group 15"/>
          <p:cNvGrpSpPr>
            <a:grpSpLocks/>
          </p:cNvGrpSpPr>
          <p:nvPr/>
        </p:nvGrpSpPr>
        <p:grpSpPr bwMode="auto">
          <a:xfrm>
            <a:off x="8840789" y="4076700"/>
            <a:ext cx="784225" cy="641350"/>
            <a:chOff x="311" y="2495"/>
            <a:chExt cx="575" cy="475"/>
          </a:xfrm>
        </p:grpSpPr>
        <p:sp>
          <p:nvSpPr>
            <p:cNvPr id="1159184" name="Oval 16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185" name="Text Box 17"/>
            <p:cNvSpPr txBox="1">
              <a:spLocks noChangeArrowheads="1"/>
            </p:cNvSpPr>
            <p:nvPr/>
          </p:nvSpPr>
          <p:spPr bwMode="auto">
            <a:xfrm>
              <a:off x="311" y="2495"/>
              <a:ext cx="57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E</a:t>
              </a:r>
            </a:p>
          </p:txBody>
        </p:sp>
      </p:grpSp>
      <p:grpSp>
        <p:nvGrpSpPr>
          <p:cNvPr id="1159186" name="Group 18"/>
          <p:cNvGrpSpPr>
            <a:grpSpLocks/>
          </p:cNvGrpSpPr>
          <p:nvPr/>
        </p:nvGrpSpPr>
        <p:grpSpPr bwMode="auto">
          <a:xfrm>
            <a:off x="7175501" y="5589588"/>
            <a:ext cx="784225" cy="641350"/>
            <a:chOff x="310" y="2495"/>
            <a:chExt cx="575" cy="475"/>
          </a:xfrm>
        </p:grpSpPr>
        <p:sp>
          <p:nvSpPr>
            <p:cNvPr id="1159187" name="Oval 19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188" name="Text Box 20"/>
            <p:cNvSpPr txBox="1">
              <a:spLocks noChangeArrowheads="1"/>
            </p:cNvSpPr>
            <p:nvPr/>
          </p:nvSpPr>
          <p:spPr bwMode="auto">
            <a:xfrm>
              <a:off x="310" y="2495"/>
              <a:ext cx="57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</p:grpSp>
      <p:grpSp>
        <p:nvGrpSpPr>
          <p:cNvPr id="1159189" name="Group 21"/>
          <p:cNvGrpSpPr>
            <a:grpSpLocks/>
          </p:cNvGrpSpPr>
          <p:nvPr/>
        </p:nvGrpSpPr>
        <p:grpSpPr bwMode="auto">
          <a:xfrm>
            <a:off x="7824788" y="4941888"/>
            <a:ext cx="787400" cy="641350"/>
            <a:chOff x="309" y="2496"/>
            <a:chExt cx="577" cy="474"/>
          </a:xfrm>
        </p:grpSpPr>
        <p:sp>
          <p:nvSpPr>
            <p:cNvPr id="1159190" name="Oval 22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191" name="Text Box 23"/>
            <p:cNvSpPr txBox="1">
              <a:spLocks noChangeArrowheads="1"/>
            </p:cNvSpPr>
            <p:nvPr/>
          </p:nvSpPr>
          <p:spPr bwMode="auto">
            <a:xfrm>
              <a:off x="309" y="2496"/>
              <a:ext cx="577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</p:grpSp>
      <p:grpSp>
        <p:nvGrpSpPr>
          <p:cNvPr id="1159192" name="Group 24"/>
          <p:cNvGrpSpPr>
            <a:grpSpLocks/>
          </p:cNvGrpSpPr>
          <p:nvPr/>
        </p:nvGrpSpPr>
        <p:grpSpPr bwMode="auto">
          <a:xfrm>
            <a:off x="7256464" y="4217988"/>
            <a:ext cx="784225" cy="641350"/>
            <a:chOff x="310" y="2496"/>
            <a:chExt cx="575" cy="475"/>
          </a:xfrm>
        </p:grpSpPr>
        <p:sp>
          <p:nvSpPr>
            <p:cNvPr id="1159193" name="Oval 25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194" name="Text Box 26"/>
            <p:cNvSpPr txBox="1">
              <a:spLocks noChangeArrowheads="1"/>
            </p:cNvSpPr>
            <p:nvPr/>
          </p:nvSpPr>
          <p:spPr bwMode="auto">
            <a:xfrm>
              <a:off x="310" y="2496"/>
              <a:ext cx="57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sp>
        <p:nvSpPr>
          <p:cNvPr id="1159195" name="Line 27"/>
          <p:cNvSpPr>
            <a:spLocks noChangeShapeType="1"/>
          </p:cNvSpPr>
          <p:nvPr/>
        </p:nvSpPr>
        <p:spPr bwMode="auto">
          <a:xfrm flipH="1">
            <a:off x="7713664" y="3959225"/>
            <a:ext cx="523875" cy="388938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196" name="Line 28"/>
          <p:cNvSpPr>
            <a:spLocks noChangeShapeType="1"/>
          </p:cNvSpPr>
          <p:nvPr/>
        </p:nvSpPr>
        <p:spPr bwMode="auto">
          <a:xfrm>
            <a:off x="8631238" y="3959226"/>
            <a:ext cx="417512" cy="333375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197" name="Line 29"/>
          <p:cNvSpPr>
            <a:spLocks noChangeShapeType="1"/>
          </p:cNvSpPr>
          <p:nvPr/>
        </p:nvSpPr>
        <p:spPr bwMode="auto">
          <a:xfrm>
            <a:off x="7778751" y="4737100"/>
            <a:ext cx="327025" cy="325438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198" name="Line 30"/>
          <p:cNvSpPr>
            <a:spLocks noChangeShapeType="1"/>
          </p:cNvSpPr>
          <p:nvPr/>
        </p:nvSpPr>
        <p:spPr bwMode="auto">
          <a:xfrm flipH="1">
            <a:off x="7648575" y="5451475"/>
            <a:ext cx="330200" cy="323850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199" name="Line 31"/>
          <p:cNvSpPr>
            <a:spLocks noChangeShapeType="1"/>
          </p:cNvSpPr>
          <p:nvPr/>
        </p:nvSpPr>
        <p:spPr bwMode="auto">
          <a:xfrm>
            <a:off x="9332914" y="4570413"/>
            <a:ext cx="327025" cy="323850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200" name="Oval 32"/>
          <p:cNvSpPr>
            <a:spLocks noChangeArrowheads="1"/>
          </p:cNvSpPr>
          <p:nvPr/>
        </p:nvSpPr>
        <p:spPr bwMode="auto">
          <a:xfrm rot="1315560">
            <a:off x="6664326" y="4108450"/>
            <a:ext cx="1871663" cy="2438400"/>
          </a:xfrm>
          <a:prstGeom prst="ellipse">
            <a:avLst/>
          </a:prstGeom>
          <a:noFill/>
          <a:ln w="12700" cap="rnd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201" name="Oval 33"/>
          <p:cNvSpPr>
            <a:spLocks noChangeArrowheads="1"/>
          </p:cNvSpPr>
          <p:nvPr/>
        </p:nvSpPr>
        <p:spPr bwMode="auto">
          <a:xfrm>
            <a:off x="8004175" y="3429001"/>
            <a:ext cx="908050" cy="765175"/>
          </a:xfrm>
          <a:prstGeom prst="ellipse">
            <a:avLst/>
          </a:prstGeom>
          <a:noFill/>
          <a:ln w="12700" cap="rnd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202" name="Oval 34"/>
          <p:cNvSpPr>
            <a:spLocks noChangeArrowheads="1"/>
          </p:cNvSpPr>
          <p:nvPr/>
        </p:nvSpPr>
        <p:spPr bwMode="auto">
          <a:xfrm>
            <a:off x="7212013" y="4221163"/>
            <a:ext cx="792162" cy="647700"/>
          </a:xfrm>
          <a:prstGeom prst="ellipse">
            <a:avLst/>
          </a:prstGeom>
          <a:noFill/>
          <a:ln w="12700" cap="rnd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203" name="Oval 35"/>
          <p:cNvSpPr>
            <a:spLocks noChangeArrowheads="1"/>
          </p:cNvSpPr>
          <p:nvPr/>
        </p:nvSpPr>
        <p:spPr bwMode="auto">
          <a:xfrm rot="2187262">
            <a:off x="7319963" y="4724400"/>
            <a:ext cx="946150" cy="1720850"/>
          </a:xfrm>
          <a:prstGeom prst="ellipse">
            <a:avLst/>
          </a:prstGeom>
          <a:noFill/>
          <a:ln w="127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204" name="Text Box 36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992313" y="6165851"/>
            <a:ext cx="129540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Garamond" panose="02020404030301010803" pitchFamily="18" charset="0"/>
              </a:rPr>
              <a:t>Flash</a:t>
            </a:r>
            <a:r>
              <a:rPr lang="zh-CN" altLang="en-US" dirty="0">
                <a:latin typeface="Garamond" panose="02020404030301010803" pitchFamily="18" charset="0"/>
              </a:rPr>
              <a:t>演示</a:t>
            </a:r>
          </a:p>
        </p:txBody>
      </p:sp>
      <p:grpSp>
        <p:nvGrpSpPr>
          <p:cNvPr id="1159205" name="Group 37"/>
          <p:cNvGrpSpPr>
            <a:grpSpLocks/>
          </p:cNvGrpSpPr>
          <p:nvPr/>
        </p:nvGrpSpPr>
        <p:grpSpPr bwMode="auto">
          <a:xfrm>
            <a:off x="8904289" y="5478463"/>
            <a:ext cx="784225" cy="641350"/>
            <a:chOff x="310" y="2496"/>
            <a:chExt cx="575" cy="475"/>
          </a:xfrm>
        </p:grpSpPr>
        <p:sp>
          <p:nvSpPr>
            <p:cNvPr id="1159206" name="Oval 38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207" name="Text Box 39"/>
            <p:cNvSpPr txBox="1">
              <a:spLocks noChangeArrowheads="1"/>
            </p:cNvSpPr>
            <p:nvPr/>
          </p:nvSpPr>
          <p:spPr bwMode="auto">
            <a:xfrm>
              <a:off x="310" y="2496"/>
              <a:ext cx="575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</a:p>
          </p:txBody>
        </p:sp>
      </p:grpSp>
      <p:grpSp>
        <p:nvGrpSpPr>
          <p:cNvPr id="1159208" name="Group 40"/>
          <p:cNvGrpSpPr>
            <a:grpSpLocks/>
          </p:cNvGrpSpPr>
          <p:nvPr/>
        </p:nvGrpSpPr>
        <p:grpSpPr bwMode="auto">
          <a:xfrm>
            <a:off x="9336089" y="6178550"/>
            <a:ext cx="784225" cy="539750"/>
            <a:chOff x="310" y="2496"/>
            <a:chExt cx="575" cy="400"/>
          </a:xfrm>
        </p:grpSpPr>
        <p:sp>
          <p:nvSpPr>
            <p:cNvPr id="1159209" name="Oval 41"/>
            <p:cNvSpPr>
              <a:spLocks noChangeArrowheads="1"/>
            </p:cNvSpPr>
            <p:nvPr/>
          </p:nvSpPr>
          <p:spPr bwMode="auto">
            <a:xfrm>
              <a:off x="394" y="2579"/>
              <a:ext cx="317" cy="317"/>
            </a:xfrm>
            <a:prstGeom prst="ellipse">
              <a:avLst/>
            </a:prstGeom>
            <a:solidFill>
              <a:srgbClr val="FFFFCC"/>
            </a:solidFill>
            <a:ln w="12700" cap="rnd">
              <a:solidFill>
                <a:srgbClr val="FF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210" name="Text Box 42"/>
            <p:cNvSpPr txBox="1">
              <a:spLocks noChangeArrowheads="1"/>
            </p:cNvSpPr>
            <p:nvPr/>
          </p:nvSpPr>
          <p:spPr bwMode="auto">
            <a:xfrm>
              <a:off x="310" y="2496"/>
              <a:ext cx="57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chemeClr val="bg2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K</a:t>
              </a:r>
              <a:endParaRPr lang="en-US" altLang="zh-CN" sz="3600" b="1">
                <a:solidFill>
                  <a:schemeClr val="bg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159211" name="Line 43"/>
          <p:cNvSpPr>
            <a:spLocks noChangeShapeType="1"/>
          </p:cNvSpPr>
          <p:nvPr/>
        </p:nvSpPr>
        <p:spPr bwMode="auto">
          <a:xfrm flipH="1">
            <a:off x="9336088" y="5262563"/>
            <a:ext cx="330200" cy="323850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212" name="Line 44"/>
          <p:cNvSpPr>
            <a:spLocks noChangeShapeType="1"/>
          </p:cNvSpPr>
          <p:nvPr/>
        </p:nvSpPr>
        <p:spPr bwMode="auto">
          <a:xfrm flipH="1">
            <a:off x="8718550" y="5946775"/>
            <a:ext cx="330200" cy="323850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213" name="Line 45"/>
          <p:cNvSpPr>
            <a:spLocks noChangeShapeType="1"/>
          </p:cNvSpPr>
          <p:nvPr/>
        </p:nvSpPr>
        <p:spPr bwMode="auto">
          <a:xfrm>
            <a:off x="9336089" y="5983288"/>
            <a:ext cx="327025" cy="323850"/>
          </a:xfrm>
          <a:prstGeom prst="line">
            <a:avLst/>
          </a:prstGeom>
          <a:noFill/>
          <a:ln w="381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020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Text Box 2"/>
          <p:cNvSpPr txBox="1">
            <a:spLocks noChangeArrowheads="1"/>
          </p:cNvSpPr>
          <p:nvPr/>
        </p:nvSpPr>
        <p:spPr bwMode="auto">
          <a:xfrm>
            <a:off x="1789114" y="4076700"/>
            <a:ext cx="4738687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例：中序遍历右图所示的二叉树，所得中序遍历序列：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  <a:r>
              <a:rPr kumimoji="1"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B, D, C, </a:t>
            </a:r>
            <a:r>
              <a:rPr kumimoji="1" lang="en-US" altLang="zh-CN" sz="32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  <a:r>
              <a:rPr kumimoji="1" lang="en-US" altLang="zh-CN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, E, H, G, K, F</a:t>
            </a:r>
          </a:p>
          <a:p>
            <a:pPr eaLnBrk="0" hangingPunct="0">
              <a:spcBef>
                <a:spcPct val="50000"/>
              </a:spcBef>
            </a:pPr>
            <a:endParaRPr kumimoji="1" lang="en-US" altLang="zh-CN" sz="28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2.  </a:t>
            </a:r>
            <a:r>
              <a:rPr lang="zh-CN" altLang="en-US"/>
              <a:t>中序遍历（</a:t>
            </a:r>
            <a:r>
              <a:rPr lang="en-US" altLang="zh-CN"/>
              <a:t>LDR</a:t>
            </a:r>
            <a:r>
              <a:rPr lang="zh-CN" altLang="en-US"/>
              <a:t>）</a:t>
            </a:r>
          </a:p>
        </p:txBody>
      </p:sp>
      <p:sp>
        <p:nvSpPr>
          <p:cNvPr id="1160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74825" y="1165226"/>
            <a:ext cx="8229600" cy="2695575"/>
          </a:xfrm>
          <a:noFill/>
          <a:ln/>
        </p:spPr>
        <p:txBody>
          <a:bodyPr/>
          <a:lstStyle/>
          <a:p>
            <a:r>
              <a:rPr lang="zh-CN" altLang="en-US"/>
              <a:t>中序遍历（</a:t>
            </a:r>
            <a:r>
              <a:rPr lang="en-US" altLang="zh-CN"/>
              <a:t>LDR</a:t>
            </a:r>
            <a:r>
              <a:rPr lang="zh-CN" altLang="en-US"/>
              <a:t>）思想</a:t>
            </a:r>
            <a:endParaRPr kumimoji="1" lang="zh-CN" altLang="en-US"/>
          </a:p>
          <a:p>
            <a:pPr lvl="1">
              <a:buFontTx/>
              <a:buNone/>
            </a:pPr>
            <a:r>
              <a:rPr kumimoji="1" lang="zh-CN" altLang="en-US"/>
              <a:t>若二叉树非空，</a:t>
            </a:r>
            <a:r>
              <a:rPr lang="zh-CN" altLang="en-US"/>
              <a:t>则依次进行以下操作</a:t>
            </a:r>
          </a:p>
          <a:p>
            <a:pPr lvl="1">
              <a:buFontTx/>
              <a:buNone/>
            </a:pPr>
            <a:r>
              <a:rPr kumimoji="1" lang="zh-CN" altLang="en-US"/>
              <a:t> （</a:t>
            </a:r>
            <a:r>
              <a:rPr kumimoji="1" lang="en-US" altLang="zh-CN"/>
              <a:t>1</a:t>
            </a:r>
            <a:r>
              <a:rPr kumimoji="1" lang="zh-CN" altLang="en-US"/>
              <a:t>）中序遍历左子树；</a:t>
            </a:r>
          </a:p>
          <a:p>
            <a:pPr lvl="1">
              <a:buFontTx/>
              <a:buNone/>
            </a:pPr>
            <a:r>
              <a:rPr kumimoji="1" lang="zh-CN" altLang="en-US"/>
              <a:t> （</a:t>
            </a:r>
            <a:r>
              <a:rPr kumimoji="1" lang="en-US" altLang="zh-CN"/>
              <a:t>2</a:t>
            </a:r>
            <a:r>
              <a:rPr kumimoji="1" lang="zh-CN" altLang="en-US"/>
              <a:t>）访问根结点；</a:t>
            </a:r>
          </a:p>
          <a:p>
            <a:pPr lvl="1">
              <a:buFontTx/>
              <a:buNone/>
            </a:pPr>
            <a:r>
              <a:rPr kumimoji="1" lang="zh-CN" altLang="en-US"/>
              <a:t> （</a:t>
            </a:r>
            <a:r>
              <a:rPr kumimoji="1" lang="en-US" altLang="zh-CN"/>
              <a:t>3</a:t>
            </a:r>
            <a:r>
              <a:rPr kumimoji="1" lang="zh-CN" altLang="en-US"/>
              <a:t>）中序遍历右子树</a:t>
            </a:r>
            <a:r>
              <a:rPr kumimoji="1" lang="zh-CN" altLang="en-US" b="1"/>
              <a:t>；</a:t>
            </a:r>
          </a:p>
        </p:txBody>
      </p:sp>
      <p:sp>
        <p:nvSpPr>
          <p:cNvPr id="1160197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992313" y="6165851"/>
            <a:ext cx="129540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Garamond" panose="02020404030301010803" pitchFamily="18" charset="0"/>
              </a:rPr>
              <a:t>Flash</a:t>
            </a:r>
            <a:r>
              <a:rPr lang="zh-CN" altLang="en-US">
                <a:latin typeface="Garamond" panose="02020404030301010803" pitchFamily="18" charset="0"/>
              </a:rPr>
              <a:t>演示</a:t>
            </a:r>
          </a:p>
        </p:txBody>
      </p:sp>
      <p:grpSp>
        <p:nvGrpSpPr>
          <p:cNvPr id="1160198" name="Group 6"/>
          <p:cNvGrpSpPr>
            <a:grpSpLocks/>
          </p:cNvGrpSpPr>
          <p:nvPr/>
        </p:nvGrpSpPr>
        <p:grpSpPr bwMode="auto">
          <a:xfrm>
            <a:off x="7112000" y="2825750"/>
            <a:ext cx="3073400" cy="3213100"/>
            <a:chOff x="3520" y="1780"/>
            <a:chExt cx="1936" cy="2024"/>
          </a:xfrm>
        </p:grpSpPr>
        <p:grpSp>
          <p:nvGrpSpPr>
            <p:cNvPr id="1160199" name="Group 7"/>
            <p:cNvGrpSpPr>
              <a:grpSpLocks/>
            </p:cNvGrpSpPr>
            <p:nvPr/>
          </p:nvGrpSpPr>
          <p:grpSpPr bwMode="auto">
            <a:xfrm>
              <a:off x="4107" y="1780"/>
              <a:ext cx="494" cy="404"/>
              <a:chOff x="311" y="2496"/>
              <a:chExt cx="575" cy="475"/>
            </a:xfrm>
          </p:grpSpPr>
          <p:sp>
            <p:nvSpPr>
              <p:cNvPr id="1160200" name="Oval 8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01" name="Text Box 9"/>
              <p:cNvSpPr txBox="1">
                <a:spLocks noChangeArrowheads="1"/>
              </p:cNvSpPr>
              <p:nvPr/>
            </p:nvSpPr>
            <p:spPr bwMode="auto">
              <a:xfrm>
                <a:off x="311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</p:grpSp>
        <p:grpSp>
          <p:nvGrpSpPr>
            <p:cNvPr id="1160202" name="Group 10"/>
            <p:cNvGrpSpPr>
              <a:grpSpLocks/>
            </p:cNvGrpSpPr>
            <p:nvPr/>
          </p:nvGrpSpPr>
          <p:grpSpPr bwMode="auto">
            <a:xfrm>
              <a:off x="4962" y="2573"/>
              <a:ext cx="494" cy="404"/>
              <a:chOff x="4321" y="2592"/>
              <a:chExt cx="575" cy="475"/>
            </a:xfrm>
          </p:grpSpPr>
          <p:sp>
            <p:nvSpPr>
              <p:cNvPr id="1160203" name="Oval 11"/>
              <p:cNvSpPr>
                <a:spLocks noChangeArrowheads="1"/>
              </p:cNvSpPr>
              <p:nvPr/>
            </p:nvSpPr>
            <p:spPr bwMode="auto">
              <a:xfrm>
                <a:off x="4404" y="2675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04" name="Text Box 12"/>
              <p:cNvSpPr txBox="1">
                <a:spLocks noChangeArrowheads="1"/>
              </p:cNvSpPr>
              <p:nvPr/>
            </p:nvSpPr>
            <p:spPr bwMode="auto">
              <a:xfrm>
                <a:off x="4321" y="2592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</a:p>
            </p:txBody>
          </p:sp>
        </p:grpSp>
        <p:grpSp>
          <p:nvGrpSpPr>
            <p:cNvPr id="1160205" name="Group 13"/>
            <p:cNvGrpSpPr>
              <a:grpSpLocks/>
            </p:cNvGrpSpPr>
            <p:nvPr/>
          </p:nvGrpSpPr>
          <p:grpSpPr bwMode="auto">
            <a:xfrm>
              <a:off x="4190" y="3432"/>
              <a:ext cx="494" cy="340"/>
              <a:chOff x="310" y="2496"/>
              <a:chExt cx="575" cy="400"/>
            </a:xfrm>
          </p:grpSpPr>
          <p:sp>
            <p:nvSpPr>
              <p:cNvPr id="1160206" name="Oval 14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07" name="Text Box 15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H</a:t>
                </a:r>
                <a:endPara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60208" name="Group 16"/>
            <p:cNvGrpSpPr>
              <a:grpSpLocks/>
            </p:cNvGrpSpPr>
            <p:nvPr/>
          </p:nvGrpSpPr>
          <p:grpSpPr bwMode="auto">
            <a:xfrm>
              <a:off x="4569" y="2140"/>
              <a:ext cx="494" cy="404"/>
              <a:chOff x="311" y="2495"/>
              <a:chExt cx="575" cy="475"/>
            </a:xfrm>
          </p:grpSpPr>
          <p:sp>
            <p:nvSpPr>
              <p:cNvPr id="1160209" name="Oval 17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10" name="Text Box 18"/>
              <p:cNvSpPr txBox="1">
                <a:spLocks noChangeArrowheads="1"/>
              </p:cNvSpPr>
              <p:nvPr/>
            </p:nvSpPr>
            <p:spPr bwMode="auto">
              <a:xfrm>
                <a:off x="311" y="2495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</a:p>
            </p:txBody>
          </p:sp>
        </p:grpSp>
        <p:grpSp>
          <p:nvGrpSpPr>
            <p:cNvPr id="1160211" name="Group 19"/>
            <p:cNvGrpSpPr>
              <a:grpSpLocks/>
            </p:cNvGrpSpPr>
            <p:nvPr/>
          </p:nvGrpSpPr>
          <p:grpSpPr bwMode="auto">
            <a:xfrm>
              <a:off x="3520" y="3093"/>
              <a:ext cx="494" cy="404"/>
              <a:chOff x="310" y="2495"/>
              <a:chExt cx="575" cy="475"/>
            </a:xfrm>
          </p:grpSpPr>
          <p:sp>
            <p:nvSpPr>
              <p:cNvPr id="1160212" name="Oval 20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13" name="Text Box 21"/>
              <p:cNvSpPr txBox="1">
                <a:spLocks noChangeArrowheads="1"/>
              </p:cNvSpPr>
              <p:nvPr/>
            </p:nvSpPr>
            <p:spPr bwMode="auto">
              <a:xfrm>
                <a:off x="310" y="2495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</a:p>
            </p:txBody>
          </p:sp>
        </p:grpSp>
        <p:grpSp>
          <p:nvGrpSpPr>
            <p:cNvPr id="1160214" name="Group 22"/>
            <p:cNvGrpSpPr>
              <a:grpSpLocks/>
            </p:cNvGrpSpPr>
            <p:nvPr/>
          </p:nvGrpSpPr>
          <p:grpSpPr bwMode="auto">
            <a:xfrm>
              <a:off x="3929" y="2685"/>
              <a:ext cx="496" cy="404"/>
              <a:chOff x="309" y="2496"/>
              <a:chExt cx="577" cy="474"/>
            </a:xfrm>
          </p:grpSpPr>
          <p:sp>
            <p:nvSpPr>
              <p:cNvPr id="1160215" name="Oval 23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16" name="Text Box 24"/>
              <p:cNvSpPr txBox="1">
                <a:spLocks noChangeArrowheads="1"/>
              </p:cNvSpPr>
              <p:nvPr/>
            </p:nvSpPr>
            <p:spPr bwMode="auto">
              <a:xfrm>
                <a:off x="309" y="2496"/>
                <a:ext cx="577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</a:p>
            </p:txBody>
          </p:sp>
        </p:grpSp>
        <p:grpSp>
          <p:nvGrpSpPr>
            <p:cNvPr id="1160217" name="Group 25"/>
            <p:cNvGrpSpPr>
              <a:grpSpLocks/>
            </p:cNvGrpSpPr>
            <p:nvPr/>
          </p:nvGrpSpPr>
          <p:grpSpPr bwMode="auto">
            <a:xfrm>
              <a:off x="3571" y="2229"/>
              <a:ext cx="494" cy="404"/>
              <a:chOff x="310" y="2496"/>
              <a:chExt cx="575" cy="475"/>
            </a:xfrm>
          </p:grpSpPr>
          <p:sp>
            <p:nvSpPr>
              <p:cNvPr id="1160218" name="Oval 26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19" name="Text Box 27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</a:p>
            </p:txBody>
          </p:sp>
        </p:grpSp>
        <p:sp>
          <p:nvSpPr>
            <p:cNvPr id="1160220" name="Line 28"/>
            <p:cNvSpPr>
              <a:spLocks noChangeShapeType="1"/>
            </p:cNvSpPr>
            <p:nvPr/>
          </p:nvSpPr>
          <p:spPr bwMode="auto">
            <a:xfrm flipH="1">
              <a:off x="3859" y="2066"/>
              <a:ext cx="330" cy="245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0221" name="Line 29"/>
            <p:cNvSpPr>
              <a:spLocks noChangeShapeType="1"/>
            </p:cNvSpPr>
            <p:nvPr/>
          </p:nvSpPr>
          <p:spPr bwMode="auto">
            <a:xfrm>
              <a:off x="4437" y="2066"/>
              <a:ext cx="263" cy="210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0222" name="Line 30"/>
            <p:cNvSpPr>
              <a:spLocks noChangeShapeType="1"/>
            </p:cNvSpPr>
            <p:nvPr/>
          </p:nvSpPr>
          <p:spPr bwMode="auto">
            <a:xfrm>
              <a:off x="3900" y="2556"/>
              <a:ext cx="206" cy="205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0223" name="Line 31"/>
            <p:cNvSpPr>
              <a:spLocks noChangeShapeType="1"/>
            </p:cNvSpPr>
            <p:nvPr/>
          </p:nvSpPr>
          <p:spPr bwMode="auto">
            <a:xfrm flipH="1">
              <a:off x="3818" y="3006"/>
              <a:ext cx="208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0224" name="Line 32"/>
            <p:cNvSpPr>
              <a:spLocks noChangeShapeType="1"/>
            </p:cNvSpPr>
            <p:nvPr/>
          </p:nvSpPr>
          <p:spPr bwMode="auto">
            <a:xfrm>
              <a:off x="4879" y="2451"/>
              <a:ext cx="206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60225" name="Group 33"/>
            <p:cNvGrpSpPr>
              <a:grpSpLocks/>
            </p:cNvGrpSpPr>
            <p:nvPr/>
          </p:nvGrpSpPr>
          <p:grpSpPr bwMode="auto">
            <a:xfrm>
              <a:off x="4609" y="3023"/>
              <a:ext cx="494" cy="404"/>
              <a:chOff x="310" y="2496"/>
              <a:chExt cx="575" cy="475"/>
            </a:xfrm>
          </p:grpSpPr>
          <p:sp>
            <p:nvSpPr>
              <p:cNvPr id="1160226" name="Oval 34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27" name="Text Box 35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G</a:t>
                </a:r>
              </a:p>
            </p:txBody>
          </p:sp>
        </p:grpSp>
        <p:grpSp>
          <p:nvGrpSpPr>
            <p:cNvPr id="1160228" name="Group 36"/>
            <p:cNvGrpSpPr>
              <a:grpSpLocks/>
            </p:cNvGrpSpPr>
            <p:nvPr/>
          </p:nvGrpSpPr>
          <p:grpSpPr bwMode="auto">
            <a:xfrm>
              <a:off x="4881" y="3464"/>
              <a:ext cx="494" cy="340"/>
              <a:chOff x="310" y="2496"/>
              <a:chExt cx="575" cy="400"/>
            </a:xfrm>
          </p:grpSpPr>
          <p:sp>
            <p:nvSpPr>
              <p:cNvPr id="1160229" name="Oval 37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230" name="Text Box 38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K</a:t>
                </a:r>
                <a:endPara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160231" name="Line 39"/>
            <p:cNvSpPr>
              <a:spLocks noChangeShapeType="1"/>
            </p:cNvSpPr>
            <p:nvPr/>
          </p:nvSpPr>
          <p:spPr bwMode="auto">
            <a:xfrm flipH="1">
              <a:off x="4881" y="2887"/>
              <a:ext cx="208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0232" name="Line 40"/>
            <p:cNvSpPr>
              <a:spLocks noChangeShapeType="1"/>
            </p:cNvSpPr>
            <p:nvPr/>
          </p:nvSpPr>
          <p:spPr bwMode="auto">
            <a:xfrm flipH="1">
              <a:off x="4492" y="3318"/>
              <a:ext cx="208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0233" name="Line 41"/>
            <p:cNvSpPr>
              <a:spLocks noChangeShapeType="1"/>
            </p:cNvSpPr>
            <p:nvPr/>
          </p:nvSpPr>
          <p:spPr bwMode="auto">
            <a:xfrm>
              <a:off x="4881" y="3341"/>
              <a:ext cx="206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9063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  <a:noFill/>
          <a:ln/>
        </p:spPr>
        <p:txBody>
          <a:bodyPr/>
          <a:lstStyle/>
          <a:p>
            <a:r>
              <a:rPr lang="en-US" altLang="zh-CN"/>
              <a:t>3.  </a:t>
            </a:r>
            <a:r>
              <a:rPr lang="zh-CN" altLang="en-US"/>
              <a:t>后序遍历（</a:t>
            </a:r>
            <a:r>
              <a:rPr lang="en-US" altLang="zh-CN"/>
              <a:t>LRD</a:t>
            </a:r>
            <a:r>
              <a:rPr lang="zh-CN" altLang="en-US"/>
              <a:t>）</a:t>
            </a:r>
          </a:p>
        </p:txBody>
      </p:sp>
      <p:sp>
        <p:nvSpPr>
          <p:cNvPr id="1161219" name="Text Box 3"/>
          <p:cNvSpPr txBox="1">
            <a:spLocks noChangeArrowheads="1"/>
          </p:cNvSpPr>
          <p:nvPr/>
        </p:nvSpPr>
        <p:spPr bwMode="auto">
          <a:xfrm>
            <a:off x="1919289" y="4149726"/>
            <a:ext cx="47386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例：后序遍历右图所示的二叉树，所得后序遍历序列：</a:t>
            </a:r>
          </a:p>
          <a:p>
            <a:pPr eaLnBrk="0" hangingPunct="0">
              <a:spcBef>
                <a:spcPct val="50000"/>
              </a:spcBef>
            </a:pPr>
            <a:r>
              <a:rPr kumimoji="1" lang="zh-CN" altLang="en-US" sz="28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   </a:t>
            </a:r>
            <a:r>
              <a:rPr kumimoji="1" lang="en-US" altLang="zh-CN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D, C, B, H, K, G, F, E, </a:t>
            </a:r>
            <a:r>
              <a:rPr kumimoji="1" lang="en-US" altLang="zh-CN" sz="32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</a:t>
            </a:r>
          </a:p>
          <a:p>
            <a:pPr eaLnBrk="0" hangingPunct="0">
              <a:spcBef>
                <a:spcPct val="50000"/>
              </a:spcBef>
            </a:pPr>
            <a:endParaRPr kumimoji="1"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61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8229600" cy="2695575"/>
          </a:xfrm>
          <a:noFill/>
          <a:ln/>
        </p:spPr>
        <p:txBody>
          <a:bodyPr/>
          <a:lstStyle/>
          <a:p>
            <a:r>
              <a:rPr lang="zh-CN" altLang="en-US" dirty="0"/>
              <a:t>后序遍历（</a:t>
            </a:r>
            <a:r>
              <a:rPr lang="en-US" altLang="zh-CN" dirty="0"/>
              <a:t>LRD</a:t>
            </a:r>
            <a:r>
              <a:rPr lang="zh-CN" altLang="en-US" dirty="0"/>
              <a:t>）思想</a:t>
            </a:r>
            <a:endParaRPr kumimoji="1" lang="zh-CN" altLang="en-US" dirty="0"/>
          </a:p>
          <a:p>
            <a:pPr lvl="1">
              <a:buFontTx/>
              <a:buNone/>
            </a:pPr>
            <a:r>
              <a:rPr kumimoji="1" lang="zh-CN" altLang="en-US" dirty="0"/>
              <a:t>若二叉树非空，</a:t>
            </a:r>
            <a:r>
              <a:rPr lang="zh-CN" altLang="en-US" dirty="0"/>
              <a:t>则依次进行以下操作</a:t>
            </a:r>
          </a:p>
          <a:p>
            <a:pPr lvl="1">
              <a:buFontTx/>
              <a:buNone/>
            </a:pPr>
            <a:r>
              <a:rPr kumimoji="1" lang="zh-CN" altLang="en-US" dirty="0"/>
              <a:t> （</a:t>
            </a:r>
            <a:r>
              <a:rPr kumimoji="1" lang="en-US" altLang="zh-CN" dirty="0"/>
              <a:t>1</a:t>
            </a:r>
            <a:r>
              <a:rPr kumimoji="1" lang="zh-CN" altLang="en-US" dirty="0"/>
              <a:t>）后序遍历左子树；</a:t>
            </a:r>
          </a:p>
          <a:p>
            <a:pPr lvl="1">
              <a:buFontTx/>
              <a:buNone/>
            </a:pPr>
            <a:r>
              <a:rPr kumimoji="1" lang="zh-CN" altLang="en-US" dirty="0"/>
              <a:t> （</a:t>
            </a:r>
            <a:r>
              <a:rPr kumimoji="1" lang="en-US" altLang="zh-CN" dirty="0"/>
              <a:t>2</a:t>
            </a:r>
            <a:r>
              <a:rPr kumimoji="1" lang="zh-CN" altLang="en-US" dirty="0"/>
              <a:t>）后序遍历右子树</a:t>
            </a:r>
            <a:r>
              <a:rPr kumimoji="1" lang="zh-CN" altLang="en-US" b="1" dirty="0"/>
              <a:t>；</a:t>
            </a:r>
            <a:endParaRPr kumimoji="1" lang="zh-CN" altLang="en-US" dirty="0"/>
          </a:p>
          <a:p>
            <a:pPr lvl="1">
              <a:buFontTx/>
              <a:buNone/>
            </a:pPr>
            <a:r>
              <a:rPr kumimoji="1" lang="zh-CN" altLang="en-US" dirty="0"/>
              <a:t> （</a:t>
            </a:r>
            <a:r>
              <a:rPr kumimoji="1" lang="en-US" altLang="zh-CN" dirty="0"/>
              <a:t>3</a:t>
            </a:r>
            <a:r>
              <a:rPr kumimoji="1" lang="zh-CN" altLang="en-US" dirty="0"/>
              <a:t>）访问根结点；</a:t>
            </a:r>
          </a:p>
        </p:txBody>
      </p:sp>
      <p:sp>
        <p:nvSpPr>
          <p:cNvPr id="1161221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992313" y="6165851"/>
            <a:ext cx="1295400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Garamond" panose="02020404030301010803" pitchFamily="18" charset="0"/>
              </a:rPr>
              <a:t>Flash</a:t>
            </a:r>
            <a:r>
              <a:rPr lang="zh-CN" altLang="en-US">
                <a:latin typeface="Garamond" panose="02020404030301010803" pitchFamily="18" charset="0"/>
              </a:rPr>
              <a:t>演示</a:t>
            </a:r>
          </a:p>
        </p:txBody>
      </p:sp>
      <p:grpSp>
        <p:nvGrpSpPr>
          <p:cNvPr id="1161222" name="Group 6"/>
          <p:cNvGrpSpPr>
            <a:grpSpLocks/>
          </p:cNvGrpSpPr>
          <p:nvPr/>
        </p:nvGrpSpPr>
        <p:grpSpPr bwMode="auto">
          <a:xfrm>
            <a:off x="7112000" y="2825750"/>
            <a:ext cx="3073400" cy="3213100"/>
            <a:chOff x="3520" y="1780"/>
            <a:chExt cx="1936" cy="2024"/>
          </a:xfrm>
        </p:grpSpPr>
        <p:grpSp>
          <p:nvGrpSpPr>
            <p:cNvPr id="1161223" name="Group 7"/>
            <p:cNvGrpSpPr>
              <a:grpSpLocks/>
            </p:cNvGrpSpPr>
            <p:nvPr/>
          </p:nvGrpSpPr>
          <p:grpSpPr bwMode="auto">
            <a:xfrm>
              <a:off x="4107" y="1780"/>
              <a:ext cx="494" cy="404"/>
              <a:chOff x="311" y="2496"/>
              <a:chExt cx="575" cy="475"/>
            </a:xfrm>
          </p:grpSpPr>
          <p:sp>
            <p:nvSpPr>
              <p:cNvPr id="1161224" name="Oval 8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25" name="Text Box 9"/>
              <p:cNvSpPr txBox="1">
                <a:spLocks noChangeArrowheads="1"/>
              </p:cNvSpPr>
              <p:nvPr/>
            </p:nvSpPr>
            <p:spPr bwMode="auto">
              <a:xfrm>
                <a:off x="311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</a:p>
            </p:txBody>
          </p:sp>
        </p:grpSp>
        <p:grpSp>
          <p:nvGrpSpPr>
            <p:cNvPr id="1161226" name="Group 10"/>
            <p:cNvGrpSpPr>
              <a:grpSpLocks/>
            </p:cNvGrpSpPr>
            <p:nvPr/>
          </p:nvGrpSpPr>
          <p:grpSpPr bwMode="auto">
            <a:xfrm>
              <a:off x="4962" y="2573"/>
              <a:ext cx="494" cy="404"/>
              <a:chOff x="4321" y="2592"/>
              <a:chExt cx="575" cy="475"/>
            </a:xfrm>
          </p:grpSpPr>
          <p:sp>
            <p:nvSpPr>
              <p:cNvPr id="1161227" name="Oval 11"/>
              <p:cNvSpPr>
                <a:spLocks noChangeArrowheads="1"/>
              </p:cNvSpPr>
              <p:nvPr/>
            </p:nvSpPr>
            <p:spPr bwMode="auto">
              <a:xfrm>
                <a:off x="4404" y="2675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28" name="Text Box 12"/>
              <p:cNvSpPr txBox="1">
                <a:spLocks noChangeArrowheads="1"/>
              </p:cNvSpPr>
              <p:nvPr/>
            </p:nvSpPr>
            <p:spPr bwMode="auto">
              <a:xfrm>
                <a:off x="4321" y="2592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F</a:t>
                </a:r>
              </a:p>
            </p:txBody>
          </p:sp>
        </p:grpSp>
        <p:grpSp>
          <p:nvGrpSpPr>
            <p:cNvPr id="1161229" name="Group 13"/>
            <p:cNvGrpSpPr>
              <a:grpSpLocks/>
            </p:cNvGrpSpPr>
            <p:nvPr/>
          </p:nvGrpSpPr>
          <p:grpSpPr bwMode="auto">
            <a:xfrm>
              <a:off x="4190" y="3432"/>
              <a:ext cx="494" cy="340"/>
              <a:chOff x="310" y="2496"/>
              <a:chExt cx="575" cy="400"/>
            </a:xfrm>
          </p:grpSpPr>
          <p:sp>
            <p:nvSpPr>
              <p:cNvPr id="1161230" name="Oval 14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31" name="Text Box 15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H</a:t>
                </a:r>
                <a:endPara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61232" name="Group 16"/>
            <p:cNvGrpSpPr>
              <a:grpSpLocks/>
            </p:cNvGrpSpPr>
            <p:nvPr/>
          </p:nvGrpSpPr>
          <p:grpSpPr bwMode="auto">
            <a:xfrm>
              <a:off x="4569" y="2140"/>
              <a:ext cx="494" cy="404"/>
              <a:chOff x="311" y="2495"/>
              <a:chExt cx="575" cy="475"/>
            </a:xfrm>
          </p:grpSpPr>
          <p:sp>
            <p:nvSpPr>
              <p:cNvPr id="1161233" name="Oval 17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34" name="Text Box 18"/>
              <p:cNvSpPr txBox="1">
                <a:spLocks noChangeArrowheads="1"/>
              </p:cNvSpPr>
              <p:nvPr/>
            </p:nvSpPr>
            <p:spPr bwMode="auto">
              <a:xfrm>
                <a:off x="311" y="2495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</a:p>
            </p:txBody>
          </p:sp>
        </p:grpSp>
        <p:grpSp>
          <p:nvGrpSpPr>
            <p:cNvPr id="1161235" name="Group 19"/>
            <p:cNvGrpSpPr>
              <a:grpSpLocks/>
            </p:cNvGrpSpPr>
            <p:nvPr/>
          </p:nvGrpSpPr>
          <p:grpSpPr bwMode="auto">
            <a:xfrm>
              <a:off x="3520" y="3093"/>
              <a:ext cx="494" cy="404"/>
              <a:chOff x="310" y="2495"/>
              <a:chExt cx="575" cy="475"/>
            </a:xfrm>
          </p:grpSpPr>
          <p:sp>
            <p:nvSpPr>
              <p:cNvPr id="1161236" name="Oval 20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37" name="Text Box 21"/>
              <p:cNvSpPr txBox="1">
                <a:spLocks noChangeArrowheads="1"/>
              </p:cNvSpPr>
              <p:nvPr/>
            </p:nvSpPr>
            <p:spPr bwMode="auto">
              <a:xfrm>
                <a:off x="310" y="2495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</a:p>
            </p:txBody>
          </p:sp>
        </p:grpSp>
        <p:grpSp>
          <p:nvGrpSpPr>
            <p:cNvPr id="1161238" name="Group 22"/>
            <p:cNvGrpSpPr>
              <a:grpSpLocks/>
            </p:cNvGrpSpPr>
            <p:nvPr/>
          </p:nvGrpSpPr>
          <p:grpSpPr bwMode="auto">
            <a:xfrm>
              <a:off x="3929" y="2685"/>
              <a:ext cx="496" cy="404"/>
              <a:chOff x="309" y="2496"/>
              <a:chExt cx="577" cy="474"/>
            </a:xfrm>
          </p:grpSpPr>
          <p:sp>
            <p:nvSpPr>
              <p:cNvPr id="1161239" name="Oval 23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40" name="Text Box 24"/>
              <p:cNvSpPr txBox="1">
                <a:spLocks noChangeArrowheads="1"/>
              </p:cNvSpPr>
              <p:nvPr/>
            </p:nvSpPr>
            <p:spPr bwMode="auto">
              <a:xfrm>
                <a:off x="309" y="2496"/>
                <a:ext cx="577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</a:p>
            </p:txBody>
          </p:sp>
        </p:grpSp>
        <p:grpSp>
          <p:nvGrpSpPr>
            <p:cNvPr id="1161241" name="Group 25"/>
            <p:cNvGrpSpPr>
              <a:grpSpLocks/>
            </p:cNvGrpSpPr>
            <p:nvPr/>
          </p:nvGrpSpPr>
          <p:grpSpPr bwMode="auto">
            <a:xfrm>
              <a:off x="3571" y="2229"/>
              <a:ext cx="494" cy="404"/>
              <a:chOff x="310" y="2496"/>
              <a:chExt cx="575" cy="475"/>
            </a:xfrm>
          </p:grpSpPr>
          <p:sp>
            <p:nvSpPr>
              <p:cNvPr id="1161242" name="Oval 26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43" name="Text Box 27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</a:p>
            </p:txBody>
          </p:sp>
        </p:grpSp>
        <p:sp>
          <p:nvSpPr>
            <p:cNvPr id="1161244" name="Line 28"/>
            <p:cNvSpPr>
              <a:spLocks noChangeShapeType="1"/>
            </p:cNvSpPr>
            <p:nvPr/>
          </p:nvSpPr>
          <p:spPr bwMode="auto">
            <a:xfrm flipH="1">
              <a:off x="3859" y="2066"/>
              <a:ext cx="330" cy="245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1245" name="Line 29"/>
            <p:cNvSpPr>
              <a:spLocks noChangeShapeType="1"/>
            </p:cNvSpPr>
            <p:nvPr/>
          </p:nvSpPr>
          <p:spPr bwMode="auto">
            <a:xfrm>
              <a:off x="4437" y="2066"/>
              <a:ext cx="263" cy="210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1246" name="Line 30"/>
            <p:cNvSpPr>
              <a:spLocks noChangeShapeType="1"/>
            </p:cNvSpPr>
            <p:nvPr/>
          </p:nvSpPr>
          <p:spPr bwMode="auto">
            <a:xfrm>
              <a:off x="3900" y="2556"/>
              <a:ext cx="206" cy="205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1247" name="Line 31"/>
            <p:cNvSpPr>
              <a:spLocks noChangeShapeType="1"/>
            </p:cNvSpPr>
            <p:nvPr/>
          </p:nvSpPr>
          <p:spPr bwMode="auto">
            <a:xfrm flipH="1">
              <a:off x="3818" y="3006"/>
              <a:ext cx="208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1248" name="Line 32"/>
            <p:cNvSpPr>
              <a:spLocks noChangeShapeType="1"/>
            </p:cNvSpPr>
            <p:nvPr/>
          </p:nvSpPr>
          <p:spPr bwMode="auto">
            <a:xfrm>
              <a:off x="4879" y="2451"/>
              <a:ext cx="206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61249" name="Group 33"/>
            <p:cNvGrpSpPr>
              <a:grpSpLocks/>
            </p:cNvGrpSpPr>
            <p:nvPr/>
          </p:nvGrpSpPr>
          <p:grpSpPr bwMode="auto">
            <a:xfrm>
              <a:off x="4609" y="3023"/>
              <a:ext cx="494" cy="404"/>
              <a:chOff x="310" y="2496"/>
              <a:chExt cx="575" cy="475"/>
            </a:xfrm>
          </p:grpSpPr>
          <p:sp>
            <p:nvSpPr>
              <p:cNvPr id="1161250" name="Oval 34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51" name="Text Box 35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3600" b="1">
                    <a:solidFill>
                      <a:schemeClr val="bg2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G</a:t>
                </a:r>
              </a:p>
            </p:txBody>
          </p:sp>
        </p:grpSp>
        <p:grpSp>
          <p:nvGrpSpPr>
            <p:cNvPr id="1161252" name="Group 36"/>
            <p:cNvGrpSpPr>
              <a:grpSpLocks/>
            </p:cNvGrpSpPr>
            <p:nvPr/>
          </p:nvGrpSpPr>
          <p:grpSpPr bwMode="auto">
            <a:xfrm>
              <a:off x="4881" y="3464"/>
              <a:ext cx="494" cy="340"/>
              <a:chOff x="310" y="2496"/>
              <a:chExt cx="575" cy="400"/>
            </a:xfrm>
          </p:grpSpPr>
          <p:sp>
            <p:nvSpPr>
              <p:cNvPr id="1161253" name="Oval 37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254" name="Text Box 38"/>
              <p:cNvSpPr txBox="1">
                <a:spLocks noChangeArrowheads="1"/>
              </p:cNvSpPr>
              <p:nvPr/>
            </p:nvSpPr>
            <p:spPr bwMode="auto">
              <a:xfrm>
                <a:off x="310" y="2496"/>
                <a:ext cx="575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8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K</a:t>
                </a:r>
                <a:endPara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161255" name="Line 39"/>
            <p:cNvSpPr>
              <a:spLocks noChangeShapeType="1"/>
            </p:cNvSpPr>
            <p:nvPr/>
          </p:nvSpPr>
          <p:spPr bwMode="auto">
            <a:xfrm flipH="1">
              <a:off x="4881" y="2887"/>
              <a:ext cx="208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1256" name="Line 40"/>
            <p:cNvSpPr>
              <a:spLocks noChangeShapeType="1"/>
            </p:cNvSpPr>
            <p:nvPr/>
          </p:nvSpPr>
          <p:spPr bwMode="auto">
            <a:xfrm flipH="1">
              <a:off x="4492" y="3318"/>
              <a:ext cx="208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1257" name="Line 41"/>
            <p:cNvSpPr>
              <a:spLocks noChangeShapeType="1"/>
            </p:cNvSpPr>
            <p:nvPr/>
          </p:nvSpPr>
          <p:spPr bwMode="auto">
            <a:xfrm>
              <a:off x="4881" y="3341"/>
              <a:ext cx="206" cy="204"/>
            </a:xfrm>
            <a:prstGeom prst="line">
              <a:avLst/>
            </a:prstGeom>
            <a:noFill/>
            <a:ln w="38100" cap="rnd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95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kumimoji="1" lang="zh-CN" altLang="en-US"/>
              <a:t>软件水平考试有关试题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年试题</a:t>
            </a:r>
            <a:endParaRPr lang="en-US" altLang="zh-CN" dirty="0" smtClean="0"/>
          </a:p>
          <a:p>
            <a:r>
              <a:rPr lang="en-US" altLang="zh-CN" dirty="0" smtClean="0"/>
              <a:t>2004</a:t>
            </a:r>
            <a:r>
              <a:rPr lang="zh-CN" altLang="en-US" dirty="0"/>
              <a:t>年试题</a:t>
            </a:r>
          </a:p>
          <a:p>
            <a:r>
              <a:rPr lang="en-US" altLang="zh-CN" dirty="0"/>
              <a:t>2002</a:t>
            </a:r>
            <a:r>
              <a:rPr lang="zh-CN" altLang="en-US" dirty="0"/>
              <a:t>年试题</a:t>
            </a:r>
          </a:p>
          <a:p>
            <a:r>
              <a:rPr lang="en-US" altLang="zh-CN" dirty="0"/>
              <a:t>1999</a:t>
            </a:r>
            <a:r>
              <a:rPr lang="zh-CN" altLang="en-US" dirty="0"/>
              <a:t>年试题</a:t>
            </a:r>
          </a:p>
        </p:txBody>
      </p:sp>
    </p:spTree>
    <p:extLst>
      <p:ext uri="{BB962C8B-B14F-4D97-AF65-F5344CB8AC3E}">
        <p14:creationId xmlns:p14="http://schemas.microsoft.com/office/powerpoint/2010/main" val="2991217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2015</a:t>
            </a:r>
            <a:r>
              <a:rPr lang="zh-CN" altLang="en-US" dirty="0" smtClean="0"/>
              <a:t>年 </a:t>
            </a:r>
            <a:r>
              <a:rPr lang="zh-CN" altLang="en-US" dirty="0"/>
              <a:t>试题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1447801"/>
            <a:ext cx="8424863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dirty="0"/>
              <a:t>对于非空的</a:t>
            </a:r>
            <a:r>
              <a:rPr lang="zh-CN" altLang="en-US" dirty="0">
                <a:hlinkClick r:id="rId2"/>
              </a:rPr>
              <a:t>二叉树</a:t>
            </a:r>
            <a:r>
              <a:rPr lang="zh-CN" altLang="en-US" dirty="0"/>
              <a:t>，设</a:t>
            </a:r>
            <a:r>
              <a:rPr lang="en-US" altLang="zh-CN" dirty="0"/>
              <a:t>D</a:t>
            </a:r>
            <a:r>
              <a:rPr lang="zh-CN" altLang="en-US" dirty="0"/>
              <a:t>代表根结点，</a:t>
            </a:r>
            <a:r>
              <a:rPr lang="en-US" altLang="zh-CN" dirty="0"/>
              <a:t>L</a:t>
            </a:r>
            <a:r>
              <a:rPr lang="zh-CN" altLang="en-US" dirty="0"/>
              <a:t>代表根结点的左子树</a:t>
            </a:r>
            <a:r>
              <a:rPr lang="en-US" altLang="zh-CN" dirty="0"/>
              <a:t>R</a:t>
            </a:r>
            <a:r>
              <a:rPr lang="zh-CN" altLang="en-US" dirty="0"/>
              <a:t>代表根结点的右子树。若对下图所示的</a:t>
            </a:r>
            <a:r>
              <a:rPr lang="zh-CN" altLang="en-US" dirty="0">
                <a:hlinkClick r:id="rId2"/>
              </a:rPr>
              <a:t>二叉树</a:t>
            </a:r>
            <a:r>
              <a:rPr lang="zh-CN" altLang="en-US" dirty="0"/>
              <a:t>进行</a:t>
            </a:r>
            <a:r>
              <a:rPr lang="zh-CN" altLang="en-US" dirty="0">
                <a:hlinkClick r:id="rId3"/>
              </a:rPr>
              <a:t>遍历</a:t>
            </a:r>
            <a:r>
              <a:rPr lang="zh-CN" altLang="en-US" dirty="0"/>
              <a:t>后的结点序列为</a:t>
            </a:r>
            <a:r>
              <a:rPr lang="en-US" altLang="zh-CN" dirty="0"/>
              <a:t>7 6 5 4 3 2 1</a:t>
            </a:r>
            <a:r>
              <a:rPr lang="zh-CN" altLang="en-US" dirty="0"/>
              <a:t>，则</a:t>
            </a:r>
            <a:r>
              <a:rPr lang="zh-CN" altLang="en-US" dirty="0">
                <a:hlinkClick r:id="rId3"/>
              </a:rPr>
              <a:t>遍历</a:t>
            </a:r>
            <a:r>
              <a:rPr lang="zh-CN" altLang="en-US" dirty="0"/>
              <a:t>方式是（</a:t>
            </a:r>
            <a:r>
              <a:rPr lang="en-US" altLang="zh-CN" dirty="0"/>
              <a:t>59</a:t>
            </a:r>
            <a:r>
              <a:rPr lang="zh-CN" altLang="en-US" dirty="0"/>
              <a:t>）。 </a:t>
            </a:r>
            <a:endParaRPr lang="en-US" altLang="zh-CN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b="1" dirty="0" smtClean="0"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</a:rPr>
              <a:t>A</a:t>
            </a:r>
            <a:r>
              <a:rPr lang="zh-CN" altLang="en-US" b="1" dirty="0" smtClean="0">
                <a:latin typeface="Times New Roman" panose="02020603050405020304" pitchFamily="18" charset="0"/>
              </a:rPr>
              <a:t>）</a:t>
            </a:r>
            <a:r>
              <a:rPr lang="en-US" altLang="zh-CN" b="1" dirty="0" smtClean="0">
                <a:latin typeface="Times New Roman" panose="02020603050405020304" pitchFamily="18" charset="0"/>
              </a:rPr>
              <a:t>LRD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 panose="02020603050405020304" pitchFamily="18" charset="0"/>
              </a:rPr>
              <a:t>）</a:t>
            </a:r>
            <a:r>
              <a:rPr lang="en-US" altLang="zh-CN" b="1" dirty="0" smtClean="0">
                <a:latin typeface="Times New Roman" panose="02020603050405020304" pitchFamily="18" charset="0"/>
              </a:rPr>
              <a:t>DRL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C</a:t>
            </a:r>
            <a:r>
              <a:rPr lang="zh-CN" altLang="en-US" b="1" dirty="0" smtClean="0">
                <a:latin typeface="Times New Roman" panose="02020603050405020304" pitchFamily="18" charset="0"/>
              </a:rPr>
              <a:t>）</a:t>
            </a:r>
            <a:r>
              <a:rPr lang="en-US" altLang="zh-CN" b="1" dirty="0" smtClean="0">
                <a:latin typeface="Times New Roman" panose="02020603050405020304" pitchFamily="18" charset="0"/>
              </a:rPr>
              <a:t>RLD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D</a:t>
            </a:r>
            <a:r>
              <a:rPr lang="zh-CN" altLang="en-US" b="1" dirty="0" smtClean="0">
                <a:latin typeface="Times New Roman" panose="02020603050405020304" pitchFamily="18" charset="0"/>
              </a:rPr>
              <a:t>）</a:t>
            </a:r>
            <a:r>
              <a:rPr lang="en-US" altLang="zh-CN" b="1" dirty="0" smtClean="0">
                <a:latin typeface="Times New Roman" panose="02020603050405020304" pitchFamily="18" charset="0"/>
              </a:rPr>
              <a:t>RDL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163288" name="Line 24"/>
          <p:cNvSpPr>
            <a:spLocks noChangeShapeType="1"/>
          </p:cNvSpPr>
          <p:nvPr/>
        </p:nvSpPr>
        <p:spPr bwMode="auto">
          <a:xfrm>
            <a:off x="2203622" y="4028303"/>
            <a:ext cx="41148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061" y="2283777"/>
            <a:ext cx="4743693" cy="42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50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2002</a:t>
            </a:r>
            <a:r>
              <a:rPr lang="zh-CN" altLang="en-US"/>
              <a:t>年 试题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1447801"/>
            <a:ext cx="8424863" cy="45259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Times New Roman" panose="02020603050405020304" pitchFamily="18" charset="0"/>
              </a:rPr>
              <a:t>假设一棵二叉树的后序遍历序列为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D G J H E B I F C A</a:t>
            </a:r>
            <a:r>
              <a:rPr lang="zh-CN" altLang="en-US" b="1">
                <a:latin typeface="Times New Roman" panose="02020603050405020304" pitchFamily="18" charset="0"/>
              </a:rPr>
              <a:t>，中序遍历序列为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D B G E H J A C I F</a:t>
            </a:r>
            <a:r>
              <a:rPr lang="zh-CN" altLang="en-US" b="1">
                <a:latin typeface="Times New Roman" panose="02020603050405020304" pitchFamily="18" charset="0"/>
              </a:rPr>
              <a:t>，则其前序遍历序列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</a:rPr>
              <a:t>为</a:t>
            </a:r>
            <a:r>
              <a:rPr lang="zh-CN" altLang="en-US" b="1" u="sng">
                <a:latin typeface="Times New Roman" panose="02020603050405020304" pitchFamily="18" charset="0"/>
              </a:rPr>
              <a:t>        </a:t>
            </a:r>
            <a:r>
              <a:rPr lang="zh-CN" altLang="en-US" b="1">
                <a:latin typeface="Times New Roman" panose="02020603050405020304" pitchFamily="18" charset="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</a:rPr>
              <a:t>   </a:t>
            </a:r>
            <a:r>
              <a:rPr lang="en-US" altLang="zh-CN" b="1">
                <a:latin typeface="Times New Roman" panose="02020603050405020304" pitchFamily="18" charset="0"/>
              </a:rPr>
              <a:t>A</a:t>
            </a:r>
            <a:r>
              <a:rPr lang="zh-CN" altLang="en-US" b="1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A B C D E F G H I J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B</a:t>
            </a:r>
            <a:r>
              <a:rPr lang="zh-CN" altLang="en-US" b="1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A B D E G H J C F I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C</a:t>
            </a:r>
            <a:r>
              <a:rPr lang="zh-CN" altLang="en-US" b="1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A B D E G H J F I C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D</a:t>
            </a:r>
            <a:r>
              <a:rPr lang="zh-CN" altLang="en-US" b="1">
                <a:latin typeface="Times New Roman" panose="02020603050405020304" pitchFamily="18" charset="0"/>
              </a:rPr>
              <a:t>）</a:t>
            </a:r>
            <a:r>
              <a:rPr lang="en-US" altLang="zh-CN" b="1">
                <a:latin typeface="Times New Roman" panose="02020603050405020304" pitchFamily="18" charset="0"/>
              </a:rPr>
              <a:t>A B D E G J H C F I</a:t>
            </a:r>
          </a:p>
        </p:txBody>
      </p:sp>
      <p:grpSp>
        <p:nvGrpSpPr>
          <p:cNvPr id="1163268" name="Group 4"/>
          <p:cNvGrpSpPr>
            <a:grpSpLocks/>
          </p:cNvGrpSpPr>
          <p:nvPr/>
        </p:nvGrpSpPr>
        <p:grpSpPr bwMode="auto">
          <a:xfrm>
            <a:off x="6959601" y="3213100"/>
            <a:ext cx="2232025" cy="3328988"/>
            <a:chOff x="3787" y="2069"/>
            <a:chExt cx="1406" cy="2097"/>
          </a:xfrm>
        </p:grpSpPr>
        <p:sp>
          <p:nvSpPr>
            <p:cNvPr id="1163269" name="Text Box 5"/>
            <p:cNvSpPr txBox="1">
              <a:spLocks noChangeArrowheads="1"/>
            </p:cNvSpPr>
            <p:nvPr/>
          </p:nvSpPr>
          <p:spPr bwMode="auto">
            <a:xfrm>
              <a:off x="4377" y="2069"/>
              <a:ext cx="227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A</a:t>
              </a:r>
            </a:p>
          </p:txBody>
        </p:sp>
        <p:sp>
          <p:nvSpPr>
            <p:cNvPr id="1163270" name="Text Box 6"/>
            <p:cNvSpPr txBox="1">
              <a:spLocks noChangeArrowheads="1"/>
            </p:cNvSpPr>
            <p:nvPr/>
          </p:nvSpPr>
          <p:spPr bwMode="auto">
            <a:xfrm>
              <a:off x="4059" y="2569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B</a:t>
              </a:r>
            </a:p>
          </p:txBody>
        </p:sp>
        <p:sp>
          <p:nvSpPr>
            <p:cNvPr id="1163271" name="Text Box 7"/>
            <p:cNvSpPr txBox="1">
              <a:spLocks noChangeArrowheads="1"/>
            </p:cNvSpPr>
            <p:nvPr/>
          </p:nvSpPr>
          <p:spPr bwMode="auto">
            <a:xfrm>
              <a:off x="3787" y="2977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D</a:t>
              </a:r>
            </a:p>
          </p:txBody>
        </p:sp>
        <p:sp>
          <p:nvSpPr>
            <p:cNvPr id="1163272" name="Text Box 8"/>
            <p:cNvSpPr txBox="1">
              <a:spLocks noChangeArrowheads="1"/>
            </p:cNvSpPr>
            <p:nvPr/>
          </p:nvSpPr>
          <p:spPr bwMode="auto">
            <a:xfrm>
              <a:off x="4286" y="3022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E</a:t>
              </a:r>
            </a:p>
          </p:txBody>
        </p:sp>
        <p:sp>
          <p:nvSpPr>
            <p:cNvPr id="1163273" name="Text Box 9"/>
            <p:cNvSpPr txBox="1">
              <a:spLocks noChangeArrowheads="1"/>
            </p:cNvSpPr>
            <p:nvPr/>
          </p:nvSpPr>
          <p:spPr bwMode="auto">
            <a:xfrm>
              <a:off x="4104" y="3521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G</a:t>
              </a:r>
            </a:p>
          </p:txBody>
        </p:sp>
        <p:sp>
          <p:nvSpPr>
            <p:cNvPr id="1163274" name="Text Box 10"/>
            <p:cNvSpPr txBox="1">
              <a:spLocks noChangeArrowheads="1"/>
            </p:cNvSpPr>
            <p:nvPr/>
          </p:nvSpPr>
          <p:spPr bwMode="auto">
            <a:xfrm>
              <a:off x="4513" y="3521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H</a:t>
              </a:r>
            </a:p>
          </p:txBody>
        </p:sp>
        <p:sp>
          <p:nvSpPr>
            <p:cNvPr id="1163275" name="Text Box 11"/>
            <p:cNvSpPr txBox="1">
              <a:spLocks noChangeArrowheads="1"/>
            </p:cNvSpPr>
            <p:nvPr/>
          </p:nvSpPr>
          <p:spPr bwMode="auto">
            <a:xfrm>
              <a:off x="4649" y="3929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J</a:t>
              </a:r>
            </a:p>
          </p:txBody>
        </p:sp>
        <p:sp>
          <p:nvSpPr>
            <p:cNvPr id="1163276" name="Text Box 12"/>
            <p:cNvSpPr txBox="1">
              <a:spLocks noChangeArrowheads="1"/>
            </p:cNvSpPr>
            <p:nvPr/>
          </p:nvSpPr>
          <p:spPr bwMode="auto">
            <a:xfrm>
              <a:off x="4694" y="2614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4876" y="3022"/>
              <a:ext cx="317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F</a:t>
              </a:r>
            </a:p>
          </p:txBody>
        </p:sp>
        <p:sp>
          <p:nvSpPr>
            <p:cNvPr id="1163278" name="Text Box 14"/>
            <p:cNvSpPr txBox="1">
              <a:spLocks noChangeArrowheads="1"/>
            </p:cNvSpPr>
            <p:nvPr/>
          </p:nvSpPr>
          <p:spPr bwMode="auto">
            <a:xfrm>
              <a:off x="4830" y="3475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I</a:t>
              </a:r>
            </a:p>
          </p:txBody>
        </p:sp>
        <p:cxnSp>
          <p:nvCxnSpPr>
            <p:cNvPr id="1163279" name="AutoShape 15"/>
            <p:cNvCxnSpPr>
              <a:cxnSpLocks noChangeShapeType="1"/>
              <a:stCxn id="1163269" idx="2"/>
              <a:endCxn id="1163270" idx="0"/>
            </p:cNvCxnSpPr>
            <p:nvPr/>
          </p:nvCxnSpPr>
          <p:spPr bwMode="auto">
            <a:xfrm flipH="1">
              <a:off x="4195" y="2300"/>
              <a:ext cx="296" cy="2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0" name="AutoShape 16"/>
            <p:cNvCxnSpPr>
              <a:cxnSpLocks noChangeShapeType="1"/>
              <a:stCxn id="1163270" idx="2"/>
              <a:endCxn id="1163271" idx="0"/>
            </p:cNvCxnSpPr>
            <p:nvPr/>
          </p:nvCxnSpPr>
          <p:spPr bwMode="auto">
            <a:xfrm flipH="1">
              <a:off x="3923" y="2800"/>
              <a:ext cx="272" cy="1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1" name="AutoShape 17"/>
            <p:cNvCxnSpPr>
              <a:cxnSpLocks noChangeShapeType="1"/>
              <a:stCxn id="1163272" idx="0"/>
              <a:endCxn id="1163270" idx="2"/>
            </p:cNvCxnSpPr>
            <p:nvPr/>
          </p:nvCxnSpPr>
          <p:spPr bwMode="auto">
            <a:xfrm flipH="1" flipV="1">
              <a:off x="4195" y="2800"/>
              <a:ext cx="227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2" name="AutoShape 18"/>
            <p:cNvCxnSpPr>
              <a:cxnSpLocks noChangeShapeType="1"/>
              <a:stCxn id="1163277" idx="2"/>
              <a:endCxn id="1163278" idx="0"/>
            </p:cNvCxnSpPr>
            <p:nvPr/>
          </p:nvCxnSpPr>
          <p:spPr bwMode="auto">
            <a:xfrm flipH="1">
              <a:off x="4966" y="3253"/>
              <a:ext cx="69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3" name="AutoShape 19"/>
            <p:cNvCxnSpPr>
              <a:cxnSpLocks noChangeShapeType="1"/>
              <a:stCxn id="1163272" idx="2"/>
              <a:endCxn id="1163273" idx="0"/>
            </p:cNvCxnSpPr>
            <p:nvPr/>
          </p:nvCxnSpPr>
          <p:spPr bwMode="auto">
            <a:xfrm flipH="1">
              <a:off x="4240" y="3253"/>
              <a:ext cx="182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4" name="AutoShape 20"/>
            <p:cNvCxnSpPr>
              <a:cxnSpLocks noChangeShapeType="1"/>
              <a:stCxn id="1163277" idx="0"/>
              <a:endCxn id="1163276" idx="2"/>
            </p:cNvCxnSpPr>
            <p:nvPr/>
          </p:nvCxnSpPr>
          <p:spPr bwMode="auto">
            <a:xfrm flipH="1" flipV="1">
              <a:off x="4830" y="2845"/>
              <a:ext cx="205" cy="1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5" name="AutoShape 21"/>
            <p:cNvCxnSpPr>
              <a:cxnSpLocks noChangeShapeType="1"/>
              <a:stCxn id="1163274" idx="0"/>
              <a:endCxn id="1163272" idx="2"/>
            </p:cNvCxnSpPr>
            <p:nvPr/>
          </p:nvCxnSpPr>
          <p:spPr bwMode="auto">
            <a:xfrm flipH="1" flipV="1">
              <a:off x="4422" y="3253"/>
              <a:ext cx="22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6" name="AutoShape 22"/>
            <p:cNvCxnSpPr>
              <a:cxnSpLocks noChangeShapeType="1"/>
              <a:stCxn id="1163275" idx="0"/>
              <a:endCxn id="1163274" idx="2"/>
            </p:cNvCxnSpPr>
            <p:nvPr/>
          </p:nvCxnSpPr>
          <p:spPr bwMode="auto">
            <a:xfrm flipH="1" flipV="1">
              <a:off x="4649" y="3752"/>
              <a:ext cx="136" cy="1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3287" name="AutoShape 23"/>
            <p:cNvCxnSpPr>
              <a:cxnSpLocks noChangeShapeType="1"/>
              <a:stCxn id="1163276" idx="0"/>
              <a:endCxn id="1163269" idx="2"/>
            </p:cNvCxnSpPr>
            <p:nvPr/>
          </p:nvCxnSpPr>
          <p:spPr bwMode="auto">
            <a:xfrm flipH="1" flipV="1">
              <a:off x="4491" y="2300"/>
              <a:ext cx="339" cy="3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63288" name="Line 24"/>
          <p:cNvSpPr>
            <a:spLocks noChangeShapeType="1"/>
          </p:cNvSpPr>
          <p:nvPr/>
        </p:nvSpPr>
        <p:spPr bwMode="auto">
          <a:xfrm>
            <a:off x="2286000" y="4572000"/>
            <a:ext cx="41148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908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1999</a:t>
            </a:r>
            <a:r>
              <a:rPr lang="zh-CN" altLang="en-US"/>
              <a:t>试题</a:t>
            </a:r>
            <a:r>
              <a:rPr lang="en-US" altLang="zh-CN"/>
              <a:t>2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8826" y="1323976"/>
            <a:ext cx="8207375" cy="5516563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zh-CN" altLang="en-US" sz="2400"/>
              <a:t>二叉树的查找有深度优先和广度优先二类，深度优先包括</a:t>
            </a:r>
            <a:r>
              <a:rPr lang="en-US" altLang="zh-CN" sz="2400"/>
              <a:t>_C_</a:t>
            </a:r>
            <a:r>
              <a:rPr lang="zh-CN" altLang="en-US" sz="2400"/>
              <a:t>。当一棵二叉树的前序序列和中序序列分别是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</a:t>
            </a:r>
            <a:r>
              <a:rPr lang="en-US" altLang="zh-CN" sz="2800">
                <a:latin typeface="Times New Roman" panose="02020603050405020304" pitchFamily="18" charset="0"/>
              </a:rPr>
              <a:t>H G E D B F C A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</a:rPr>
              <a:t>和 </a:t>
            </a:r>
            <a:r>
              <a:rPr lang="en-US" altLang="zh-CN" sz="2800">
                <a:latin typeface="Times New Roman" panose="02020603050405020304" pitchFamily="18" charset="0"/>
              </a:rPr>
              <a:t>E G B D H F A C</a:t>
            </a:r>
            <a:r>
              <a:rPr lang="zh-CN" altLang="en-US" sz="2400"/>
              <a:t>时，其后序序列必是</a:t>
            </a:r>
            <a:r>
              <a:rPr lang="en-US" altLang="zh-CN" sz="2400"/>
              <a:t>_D_,</a:t>
            </a:r>
            <a:r>
              <a:rPr lang="zh-CN" altLang="en-US" sz="2400"/>
              <a:t>层次序列为</a:t>
            </a:r>
            <a:r>
              <a:rPr lang="en-US" altLang="zh-CN" sz="2400"/>
              <a:t>_E_.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/>
              <a:t>C: (1)</a:t>
            </a:r>
            <a:r>
              <a:rPr lang="zh-CN" altLang="en-US" sz="2400"/>
              <a:t>前序遍历 后序遍历 中序遍历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/>
              <a:t>     </a:t>
            </a:r>
            <a:r>
              <a:rPr lang="en-US" altLang="zh-CN" sz="2400"/>
              <a:t>(2)</a:t>
            </a:r>
            <a:r>
              <a:rPr lang="zh-CN" altLang="en-US" sz="2400"/>
              <a:t>前序遍历 后序遍历 层次遍历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/>
              <a:t>     </a:t>
            </a:r>
            <a:r>
              <a:rPr lang="en-US" altLang="zh-CN" sz="2400"/>
              <a:t>(3)</a:t>
            </a:r>
            <a:r>
              <a:rPr lang="zh-CN" altLang="en-US" sz="2400"/>
              <a:t>前序遍历 中序遍历 层次遍历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/>
              <a:t>     </a:t>
            </a:r>
            <a:r>
              <a:rPr lang="en-US" altLang="zh-CN" sz="2400"/>
              <a:t>(4)</a:t>
            </a:r>
            <a:r>
              <a:rPr lang="zh-CN" altLang="en-US" sz="2400"/>
              <a:t>中序遍历 后序遍历 层次遍历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D: (1) B D E A G F H C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(2) E B D G A C F H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(3) H G F E D C B A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(4) H F G D E A B C</a:t>
            </a:r>
          </a:p>
        </p:txBody>
      </p:sp>
      <p:grpSp>
        <p:nvGrpSpPr>
          <p:cNvPr id="1164292" name="Group 4"/>
          <p:cNvGrpSpPr>
            <a:grpSpLocks/>
          </p:cNvGrpSpPr>
          <p:nvPr/>
        </p:nvGrpSpPr>
        <p:grpSpPr bwMode="auto">
          <a:xfrm>
            <a:off x="7967663" y="2492375"/>
            <a:ext cx="2159000" cy="2679700"/>
            <a:chOff x="3606" y="1752"/>
            <a:chExt cx="1360" cy="1688"/>
          </a:xfrm>
        </p:grpSpPr>
        <p:sp>
          <p:nvSpPr>
            <p:cNvPr id="1164293" name="Text Box 5"/>
            <p:cNvSpPr txBox="1">
              <a:spLocks noChangeArrowheads="1"/>
            </p:cNvSpPr>
            <p:nvPr/>
          </p:nvSpPr>
          <p:spPr bwMode="auto">
            <a:xfrm>
              <a:off x="4286" y="1752"/>
              <a:ext cx="227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H</a:t>
              </a:r>
            </a:p>
          </p:txBody>
        </p:sp>
        <p:sp>
          <p:nvSpPr>
            <p:cNvPr id="1164294" name="Text Box 6"/>
            <p:cNvSpPr txBox="1">
              <a:spLocks noChangeArrowheads="1"/>
            </p:cNvSpPr>
            <p:nvPr/>
          </p:nvSpPr>
          <p:spPr bwMode="auto">
            <a:xfrm>
              <a:off x="3878" y="2251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G</a:t>
              </a:r>
            </a:p>
          </p:txBody>
        </p:sp>
        <p:sp>
          <p:nvSpPr>
            <p:cNvPr id="1164295" name="Text Box 7"/>
            <p:cNvSpPr txBox="1">
              <a:spLocks noChangeArrowheads="1"/>
            </p:cNvSpPr>
            <p:nvPr/>
          </p:nvSpPr>
          <p:spPr bwMode="auto">
            <a:xfrm>
              <a:off x="3606" y="2659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E</a:t>
              </a:r>
            </a:p>
          </p:txBody>
        </p:sp>
        <p:sp>
          <p:nvSpPr>
            <p:cNvPr id="1164296" name="Text Box 8"/>
            <p:cNvSpPr txBox="1">
              <a:spLocks noChangeArrowheads="1"/>
            </p:cNvSpPr>
            <p:nvPr/>
          </p:nvSpPr>
          <p:spPr bwMode="auto">
            <a:xfrm>
              <a:off x="4105" y="2704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D</a:t>
              </a:r>
            </a:p>
          </p:txBody>
        </p:sp>
        <p:sp>
          <p:nvSpPr>
            <p:cNvPr id="1164297" name="Text Box 9"/>
            <p:cNvSpPr txBox="1">
              <a:spLocks noChangeArrowheads="1"/>
            </p:cNvSpPr>
            <p:nvPr/>
          </p:nvSpPr>
          <p:spPr bwMode="auto">
            <a:xfrm>
              <a:off x="3923" y="3203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B</a:t>
              </a:r>
            </a:p>
          </p:txBody>
        </p:sp>
        <p:sp>
          <p:nvSpPr>
            <p:cNvPr id="1164298" name="Text Box 10"/>
            <p:cNvSpPr txBox="1">
              <a:spLocks noChangeArrowheads="1"/>
            </p:cNvSpPr>
            <p:nvPr/>
          </p:nvSpPr>
          <p:spPr bwMode="auto">
            <a:xfrm>
              <a:off x="4694" y="2296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F</a:t>
              </a:r>
            </a:p>
          </p:txBody>
        </p:sp>
        <p:sp>
          <p:nvSpPr>
            <p:cNvPr id="1164299" name="Text Box 11"/>
            <p:cNvSpPr txBox="1">
              <a:spLocks noChangeArrowheads="1"/>
            </p:cNvSpPr>
            <p:nvPr/>
          </p:nvSpPr>
          <p:spPr bwMode="auto">
            <a:xfrm>
              <a:off x="4558" y="2704"/>
              <a:ext cx="317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1164300" name="Text Box 12"/>
            <p:cNvSpPr txBox="1">
              <a:spLocks noChangeArrowheads="1"/>
            </p:cNvSpPr>
            <p:nvPr/>
          </p:nvSpPr>
          <p:spPr bwMode="auto">
            <a:xfrm>
              <a:off x="4468" y="3203"/>
              <a:ext cx="272" cy="23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chemeClr val="bg1"/>
                  </a:solidFill>
                  <a:latin typeface="Garamond" panose="02020404030301010803" pitchFamily="18" charset="0"/>
                </a:rPr>
                <a:t>A</a:t>
              </a:r>
            </a:p>
          </p:txBody>
        </p:sp>
        <p:cxnSp>
          <p:nvCxnSpPr>
            <p:cNvPr id="1164301" name="AutoShape 13"/>
            <p:cNvCxnSpPr>
              <a:cxnSpLocks noChangeShapeType="1"/>
              <a:stCxn id="1164293" idx="2"/>
              <a:endCxn id="1164294" idx="0"/>
            </p:cNvCxnSpPr>
            <p:nvPr/>
          </p:nvCxnSpPr>
          <p:spPr bwMode="auto">
            <a:xfrm flipH="1">
              <a:off x="4014" y="1989"/>
              <a:ext cx="386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4302" name="AutoShape 14"/>
            <p:cNvCxnSpPr>
              <a:cxnSpLocks noChangeShapeType="1"/>
              <a:stCxn id="1164294" idx="2"/>
              <a:endCxn id="1164295" idx="0"/>
            </p:cNvCxnSpPr>
            <p:nvPr/>
          </p:nvCxnSpPr>
          <p:spPr bwMode="auto">
            <a:xfrm flipH="1">
              <a:off x="3742" y="2482"/>
              <a:ext cx="272" cy="1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4303" name="AutoShape 15"/>
            <p:cNvCxnSpPr>
              <a:cxnSpLocks noChangeShapeType="1"/>
              <a:stCxn id="1164296" idx="0"/>
              <a:endCxn id="1164294" idx="2"/>
            </p:cNvCxnSpPr>
            <p:nvPr/>
          </p:nvCxnSpPr>
          <p:spPr bwMode="auto">
            <a:xfrm flipH="1" flipV="1">
              <a:off x="4014" y="2482"/>
              <a:ext cx="227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4304" name="AutoShape 16"/>
            <p:cNvCxnSpPr>
              <a:cxnSpLocks noChangeShapeType="1"/>
              <a:stCxn id="1164299" idx="2"/>
              <a:endCxn id="1164300" idx="0"/>
            </p:cNvCxnSpPr>
            <p:nvPr/>
          </p:nvCxnSpPr>
          <p:spPr bwMode="auto">
            <a:xfrm flipH="1">
              <a:off x="4604" y="2941"/>
              <a:ext cx="113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4305" name="AutoShape 17"/>
            <p:cNvCxnSpPr>
              <a:cxnSpLocks noChangeShapeType="1"/>
              <a:stCxn id="1164296" idx="2"/>
              <a:endCxn id="1164297" idx="0"/>
            </p:cNvCxnSpPr>
            <p:nvPr/>
          </p:nvCxnSpPr>
          <p:spPr bwMode="auto">
            <a:xfrm flipH="1">
              <a:off x="4059" y="2935"/>
              <a:ext cx="182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4306" name="AutoShape 18"/>
            <p:cNvCxnSpPr>
              <a:cxnSpLocks noChangeShapeType="1"/>
              <a:stCxn id="1164299" idx="0"/>
              <a:endCxn id="1164298" idx="2"/>
            </p:cNvCxnSpPr>
            <p:nvPr/>
          </p:nvCxnSpPr>
          <p:spPr bwMode="auto">
            <a:xfrm flipV="1">
              <a:off x="4717" y="2533"/>
              <a:ext cx="113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4307" name="AutoShape 19"/>
            <p:cNvCxnSpPr>
              <a:cxnSpLocks noChangeShapeType="1"/>
              <a:stCxn id="1164298" idx="0"/>
              <a:endCxn id="1164293" idx="2"/>
            </p:cNvCxnSpPr>
            <p:nvPr/>
          </p:nvCxnSpPr>
          <p:spPr bwMode="auto">
            <a:xfrm flipH="1" flipV="1">
              <a:off x="4400" y="1989"/>
              <a:ext cx="430" cy="3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64308" name="Rectangle 20"/>
          <p:cNvSpPr>
            <a:spLocks noChangeArrowheads="1"/>
          </p:cNvSpPr>
          <p:nvPr/>
        </p:nvSpPr>
        <p:spPr bwMode="auto">
          <a:xfrm>
            <a:off x="5159376" y="4868863"/>
            <a:ext cx="41767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Garamond" panose="02020404030301010803" pitchFamily="18" charset="0"/>
              </a:rPr>
              <a:t>E: (1) B D E A C G F H</a:t>
            </a:r>
          </a:p>
          <a:p>
            <a:r>
              <a:rPr lang="en-US" altLang="zh-CN" sz="2400" dirty="0">
                <a:latin typeface="Garamond" panose="02020404030301010803" pitchFamily="18" charset="0"/>
              </a:rPr>
              <a:t>     (2) E B D G A C F H</a:t>
            </a:r>
          </a:p>
          <a:p>
            <a:r>
              <a:rPr lang="en-US" altLang="zh-CN" sz="2400" dirty="0">
                <a:latin typeface="Garamond" panose="02020404030301010803" pitchFamily="18" charset="0"/>
              </a:rPr>
              <a:t>     (3) H G F E D C B A</a:t>
            </a:r>
          </a:p>
          <a:p>
            <a:r>
              <a:rPr lang="en-US" altLang="zh-CN" sz="2400" dirty="0">
                <a:latin typeface="Garamond" panose="02020404030301010803" pitchFamily="18" charset="0"/>
              </a:rPr>
              <a:t>     (4) H F G C D E A B</a:t>
            </a:r>
          </a:p>
        </p:txBody>
      </p:sp>
      <p:sp>
        <p:nvSpPr>
          <p:cNvPr id="1164309" name="Line 21"/>
          <p:cNvSpPr>
            <a:spLocks noChangeShapeType="1"/>
          </p:cNvSpPr>
          <p:nvPr/>
        </p:nvSpPr>
        <p:spPr bwMode="auto">
          <a:xfrm>
            <a:off x="2514600" y="3429000"/>
            <a:ext cx="41148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4310" name="Line 22"/>
          <p:cNvSpPr>
            <a:spLocks noChangeShapeType="1"/>
          </p:cNvSpPr>
          <p:nvPr/>
        </p:nvSpPr>
        <p:spPr bwMode="auto">
          <a:xfrm>
            <a:off x="5638800" y="6019800"/>
            <a:ext cx="27432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4311" name="Line 23"/>
          <p:cNvSpPr>
            <a:spLocks noChangeShapeType="1"/>
          </p:cNvSpPr>
          <p:nvPr/>
        </p:nvSpPr>
        <p:spPr bwMode="auto">
          <a:xfrm>
            <a:off x="2286000" y="5638800"/>
            <a:ext cx="31242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38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309" grpId="0" animBg="1"/>
      <p:bldP spid="1164310" grpId="0" animBg="1"/>
      <p:bldP spid="11643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/>
              <a:t>软件设计师 </a:t>
            </a:r>
            <a:r>
              <a:rPr lang="en-US" altLang="zh-CN"/>
              <a:t>2004</a:t>
            </a:r>
            <a:r>
              <a:rPr lang="zh-CN" altLang="en-US"/>
              <a:t>上半年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/>
              <a:t>设结点</a:t>
            </a:r>
            <a:r>
              <a:rPr lang="en-US" altLang="zh-CN"/>
              <a:t>x</a:t>
            </a:r>
            <a:r>
              <a:rPr lang="zh-CN" altLang="en-US"/>
              <a:t>和</a:t>
            </a:r>
            <a:r>
              <a:rPr lang="en-US" altLang="zh-CN"/>
              <a:t>y</a:t>
            </a:r>
            <a:r>
              <a:rPr lang="zh-CN" altLang="en-US"/>
              <a:t>是二叉树中任意的两个结点，在该二叉树的先根遍历序列中</a:t>
            </a:r>
            <a:r>
              <a:rPr lang="en-US" altLang="zh-CN"/>
              <a:t>x</a:t>
            </a:r>
            <a:r>
              <a:rPr lang="zh-CN" altLang="en-US"/>
              <a:t>在</a:t>
            </a:r>
            <a:r>
              <a:rPr lang="en-US" altLang="zh-CN"/>
              <a:t>y</a:t>
            </a:r>
            <a:r>
              <a:rPr lang="zh-CN" altLang="en-US"/>
              <a:t>之前，而在其后根遍历序列中</a:t>
            </a:r>
            <a:r>
              <a:rPr lang="en-US" altLang="zh-CN"/>
              <a:t>x</a:t>
            </a:r>
            <a:r>
              <a:rPr lang="zh-CN" altLang="en-US"/>
              <a:t>在</a:t>
            </a:r>
            <a:r>
              <a:rPr lang="en-US" altLang="zh-CN"/>
              <a:t>y</a:t>
            </a:r>
            <a:r>
              <a:rPr lang="zh-CN" altLang="en-US"/>
              <a:t>之后，则</a:t>
            </a:r>
            <a:r>
              <a:rPr lang="en-US" altLang="zh-CN"/>
              <a:t>x</a:t>
            </a:r>
            <a:r>
              <a:rPr lang="zh-CN" altLang="en-US"/>
              <a:t>和</a:t>
            </a:r>
            <a:r>
              <a:rPr lang="en-US" altLang="zh-CN"/>
              <a:t>y</a:t>
            </a:r>
            <a:r>
              <a:rPr lang="zh-CN" altLang="en-US"/>
              <a:t>的关系是</a:t>
            </a:r>
            <a:r>
              <a:rPr lang="en-US" altLang="zh-CN"/>
              <a:t>__(10)__</a:t>
            </a:r>
            <a:r>
              <a:rPr lang="zh-CN" altLang="en-US"/>
              <a:t>。</a:t>
            </a:r>
          </a:p>
          <a:p>
            <a:pPr lvl="1">
              <a:buFontTx/>
              <a:buNone/>
            </a:pPr>
            <a:r>
              <a:rPr lang="en-US" altLang="zh-CN"/>
              <a:t>A</a:t>
            </a:r>
            <a:r>
              <a:rPr lang="zh-CN" altLang="en-US"/>
              <a:t>．</a:t>
            </a:r>
            <a:r>
              <a:rPr lang="en-US" altLang="zh-CN"/>
              <a:t>x</a:t>
            </a:r>
            <a:r>
              <a:rPr lang="zh-CN" altLang="en-US"/>
              <a:t>是</a:t>
            </a:r>
            <a:r>
              <a:rPr lang="en-US" altLang="zh-CN"/>
              <a:t>y</a:t>
            </a:r>
            <a:r>
              <a:rPr lang="zh-CN" altLang="en-US"/>
              <a:t>的左兄弟  </a:t>
            </a:r>
            <a:r>
              <a:rPr lang="en-US" altLang="zh-CN"/>
              <a:t>B</a:t>
            </a:r>
            <a:r>
              <a:rPr lang="zh-CN" altLang="en-US"/>
              <a:t>．</a:t>
            </a:r>
            <a:r>
              <a:rPr lang="en-US" altLang="zh-CN"/>
              <a:t>x</a:t>
            </a:r>
            <a:r>
              <a:rPr lang="zh-CN" altLang="en-US"/>
              <a:t>是</a:t>
            </a:r>
            <a:r>
              <a:rPr lang="en-US" altLang="zh-CN"/>
              <a:t>y</a:t>
            </a:r>
            <a:r>
              <a:rPr lang="zh-CN" altLang="en-US"/>
              <a:t>的右兄弟</a:t>
            </a:r>
          </a:p>
          <a:p>
            <a:pPr lvl="1">
              <a:buFontTx/>
              <a:buNone/>
            </a:pPr>
            <a:r>
              <a:rPr lang="en-US" altLang="zh-CN"/>
              <a:t>C</a:t>
            </a:r>
            <a:r>
              <a:rPr lang="zh-CN" altLang="en-US"/>
              <a:t>．</a:t>
            </a:r>
            <a:r>
              <a:rPr lang="en-US" altLang="zh-CN"/>
              <a:t>x</a:t>
            </a:r>
            <a:r>
              <a:rPr lang="zh-CN" altLang="en-US"/>
              <a:t>是</a:t>
            </a:r>
            <a:r>
              <a:rPr lang="en-US" altLang="zh-CN"/>
              <a:t>y</a:t>
            </a:r>
            <a:r>
              <a:rPr lang="zh-CN" altLang="en-US"/>
              <a:t>的祖先      </a:t>
            </a:r>
            <a:r>
              <a:rPr lang="en-US" altLang="zh-CN"/>
              <a:t>D</a:t>
            </a:r>
            <a:r>
              <a:rPr lang="zh-CN" altLang="en-US"/>
              <a:t>．</a:t>
            </a:r>
            <a:r>
              <a:rPr lang="en-US" altLang="zh-CN"/>
              <a:t>x</a:t>
            </a:r>
            <a:r>
              <a:rPr lang="zh-CN" altLang="en-US"/>
              <a:t>是</a:t>
            </a:r>
            <a:r>
              <a:rPr lang="en-US" altLang="zh-CN"/>
              <a:t>y</a:t>
            </a:r>
            <a:r>
              <a:rPr lang="zh-CN" altLang="en-US"/>
              <a:t>的后裔 </a:t>
            </a:r>
          </a:p>
        </p:txBody>
      </p:sp>
    </p:spTree>
    <p:extLst>
      <p:ext uri="{BB962C8B-B14F-4D97-AF65-F5344CB8AC3E}">
        <p14:creationId xmlns:p14="http://schemas.microsoft.com/office/powerpoint/2010/main" val="112622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en-US"/>
              <a:t>三、遍历的递归算法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268413"/>
            <a:ext cx="8229600" cy="9271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zh-CN" altLang="en-US">
                <a:solidFill>
                  <a:srgbClr val="FFFF00"/>
                </a:solidFill>
              </a:rPr>
              <a:t>前序遍历（</a:t>
            </a:r>
            <a:r>
              <a:rPr lang="en-US" altLang="zh-CN">
                <a:solidFill>
                  <a:srgbClr val="FFFF00"/>
                </a:solidFill>
              </a:rPr>
              <a:t>DLR</a:t>
            </a:r>
            <a:r>
              <a:rPr lang="zh-CN" altLang="en-US">
                <a:solidFill>
                  <a:srgbClr val="FFFF00"/>
                </a:solidFill>
              </a:rPr>
              <a:t>）</a:t>
            </a:r>
          </a:p>
        </p:txBody>
      </p:sp>
      <p:sp>
        <p:nvSpPr>
          <p:cNvPr id="1166340" name="Rectangle 4"/>
          <p:cNvSpPr>
            <a:spLocks noChangeArrowheads="1"/>
          </p:cNvSpPr>
          <p:nvPr/>
        </p:nvSpPr>
        <p:spPr bwMode="auto">
          <a:xfrm>
            <a:off x="4656138" y="1931989"/>
            <a:ext cx="5256212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void  preorder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 err="1">
                <a:solidFill>
                  <a:schemeClr val="tx1"/>
                </a:solidFill>
              </a:rPr>
              <a:t>btree</a:t>
            </a:r>
            <a:r>
              <a:rPr lang="en-US" altLang="zh-CN" dirty="0">
                <a:solidFill>
                  <a:schemeClr val="tx1"/>
                </a:solidFill>
              </a:rPr>
              <a:t> *t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1166341" name="Rectangle 5"/>
          <p:cNvSpPr>
            <a:spLocks noChangeArrowheads="1"/>
          </p:cNvSpPr>
          <p:nvPr/>
        </p:nvSpPr>
        <p:spPr bwMode="auto">
          <a:xfrm>
            <a:off x="1847850" y="3213100"/>
            <a:ext cx="301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若二叉树</a:t>
            </a:r>
            <a:r>
              <a:rPr lang="en-US" altLang="zh-CN" sz="2400">
                <a:solidFill>
                  <a:srgbClr val="FFFF00"/>
                </a:solidFill>
                <a:latin typeface="Garamond" panose="02020404030301010803" pitchFamily="18" charset="0"/>
              </a:rPr>
              <a:t>t</a:t>
            </a:r>
            <a:r>
              <a:rPr lang="zh-CN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非空，则：</a:t>
            </a:r>
          </a:p>
        </p:txBody>
      </p:sp>
      <p:sp>
        <p:nvSpPr>
          <p:cNvPr id="1166342" name="Rectangle 6"/>
          <p:cNvSpPr>
            <a:spLocks noChangeArrowheads="1"/>
          </p:cNvSpPr>
          <p:nvPr/>
        </p:nvSpPr>
        <p:spPr bwMode="auto">
          <a:xfrm>
            <a:off x="1992313" y="3860800"/>
            <a:ext cx="179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访问根结点</a:t>
            </a:r>
            <a:r>
              <a:rPr lang="en-US" altLang="zh-CN" sz="2400">
                <a:solidFill>
                  <a:srgbClr val="FFFF00"/>
                </a:solidFill>
                <a:latin typeface="Garamond" panose="02020404030301010803" pitchFamily="18" charset="0"/>
              </a:rPr>
              <a:t>t</a:t>
            </a:r>
          </a:p>
        </p:txBody>
      </p:sp>
      <p:sp>
        <p:nvSpPr>
          <p:cNvPr id="1166343" name="Rectangle 7"/>
          <p:cNvSpPr>
            <a:spLocks noChangeArrowheads="1"/>
          </p:cNvSpPr>
          <p:nvPr/>
        </p:nvSpPr>
        <p:spPr bwMode="auto">
          <a:xfrm>
            <a:off x="192088" y="4292600"/>
            <a:ext cx="45402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4"/>
            <a:r>
              <a:rPr lang="zh-CN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前序遍历</a:t>
            </a:r>
            <a:r>
              <a:rPr lang="en-US" altLang="zh-CN" sz="2400">
                <a:solidFill>
                  <a:srgbClr val="FFFF00"/>
                </a:solidFill>
                <a:latin typeface="Garamond" panose="02020404030301010803" pitchFamily="18" charset="0"/>
              </a:rPr>
              <a:t>t</a:t>
            </a:r>
            <a:r>
              <a:rPr lang="zh-CN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的左子树</a:t>
            </a:r>
          </a:p>
        </p:txBody>
      </p:sp>
      <p:sp>
        <p:nvSpPr>
          <p:cNvPr id="1166344" name="Rectangle 8"/>
          <p:cNvSpPr>
            <a:spLocks noChangeArrowheads="1"/>
          </p:cNvSpPr>
          <p:nvPr/>
        </p:nvSpPr>
        <p:spPr bwMode="auto">
          <a:xfrm>
            <a:off x="1992313" y="4797425"/>
            <a:ext cx="271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前序遍历</a:t>
            </a:r>
            <a:r>
              <a:rPr lang="en-US" altLang="zh-CN" sz="2400">
                <a:solidFill>
                  <a:srgbClr val="FFFF00"/>
                </a:solidFill>
                <a:latin typeface="Garamond" panose="02020404030301010803" pitchFamily="18" charset="0"/>
              </a:rPr>
              <a:t>t</a:t>
            </a:r>
            <a:r>
              <a:rPr lang="zh-CN" altLang="en-US" sz="2400">
                <a:solidFill>
                  <a:srgbClr val="FFFF00"/>
                </a:solidFill>
                <a:latin typeface="Garamond" panose="02020404030301010803" pitchFamily="18" charset="0"/>
              </a:rPr>
              <a:t>的右子树</a:t>
            </a:r>
          </a:p>
        </p:txBody>
      </p:sp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4945063" y="3082926"/>
            <a:ext cx="1229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aramond" panose="02020404030301010803" pitchFamily="18" charset="0"/>
              </a:rPr>
              <a:t>if (t) {</a:t>
            </a:r>
          </a:p>
        </p:txBody>
      </p:sp>
      <p:sp>
        <p:nvSpPr>
          <p:cNvPr id="1166346" name="Rectangle 10"/>
          <p:cNvSpPr>
            <a:spLocks noChangeArrowheads="1"/>
          </p:cNvSpPr>
          <p:nvPr/>
        </p:nvSpPr>
        <p:spPr bwMode="auto">
          <a:xfrm>
            <a:off x="5534025" y="3716338"/>
            <a:ext cx="3111173" cy="5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latin typeface="Garamond" panose="02020404030301010803" pitchFamily="18" charset="0"/>
              </a:rPr>
              <a:t> </a:t>
            </a:r>
            <a:r>
              <a:rPr lang="en-US" altLang="zh-CN" sz="3200" dirty="0" err="1">
                <a:latin typeface="Garamond" panose="02020404030301010803" pitchFamily="18" charset="0"/>
              </a:rPr>
              <a:t>putchar</a:t>
            </a:r>
            <a:r>
              <a:rPr lang="en-US" altLang="zh-CN" sz="3200" dirty="0">
                <a:latin typeface="Garamond" panose="02020404030301010803" pitchFamily="18" charset="0"/>
              </a:rPr>
              <a:t>(t-&gt;data); </a:t>
            </a:r>
          </a:p>
        </p:txBody>
      </p:sp>
      <p:sp>
        <p:nvSpPr>
          <p:cNvPr id="1166347" name="Rectangle 11"/>
          <p:cNvSpPr>
            <a:spLocks noChangeArrowheads="1"/>
          </p:cNvSpPr>
          <p:nvPr/>
        </p:nvSpPr>
        <p:spPr bwMode="auto">
          <a:xfrm>
            <a:off x="5591176" y="4221164"/>
            <a:ext cx="3254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aramond" panose="02020404030301010803" pitchFamily="18" charset="0"/>
              </a:rPr>
              <a:t>preorder(t-&gt;</a:t>
            </a:r>
            <a:r>
              <a:rPr lang="en-US" altLang="zh-CN" sz="3200" dirty="0" err="1">
                <a:latin typeface="Garamond" panose="02020404030301010803" pitchFamily="18" charset="0"/>
              </a:rPr>
              <a:t>lchild</a:t>
            </a:r>
            <a:r>
              <a:rPr lang="en-US" altLang="zh-CN" sz="3200" dirty="0">
                <a:latin typeface="Garamond" panose="02020404030301010803" pitchFamily="18" charset="0"/>
              </a:rPr>
              <a:t>);</a:t>
            </a:r>
          </a:p>
        </p:txBody>
      </p:sp>
      <p:sp>
        <p:nvSpPr>
          <p:cNvPr id="1166348" name="Rectangle 12"/>
          <p:cNvSpPr>
            <a:spLocks noChangeArrowheads="1"/>
          </p:cNvSpPr>
          <p:nvPr/>
        </p:nvSpPr>
        <p:spPr bwMode="auto">
          <a:xfrm>
            <a:off x="5591175" y="4797425"/>
            <a:ext cx="3295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Garamond" panose="02020404030301010803" pitchFamily="18" charset="0"/>
              </a:rPr>
              <a:t>preorder(t-&gt;</a:t>
            </a:r>
            <a:r>
              <a:rPr lang="en-US" altLang="zh-CN" sz="3200" dirty="0" err="1">
                <a:latin typeface="Garamond" panose="02020404030301010803" pitchFamily="18" charset="0"/>
              </a:rPr>
              <a:t>rchild</a:t>
            </a:r>
            <a:r>
              <a:rPr lang="en-US" altLang="zh-CN" sz="3200" dirty="0">
                <a:latin typeface="Garamond" panose="02020404030301010803" pitchFamily="18" charset="0"/>
              </a:rPr>
              <a:t>);</a:t>
            </a:r>
          </a:p>
        </p:txBody>
      </p:sp>
      <p:sp>
        <p:nvSpPr>
          <p:cNvPr id="1166349" name="Rectangle 13"/>
          <p:cNvSpPr>
            <a:spLocks noChangeArrowheads="1"/>
          </p:cNvSpPr>
          <p:nvPr/>
        </p:nvSpPr>
        <p:spPr bwMode="auto">
          <a:xfrm>
            <a:off x="4727576" y="5445125"/>
            <a:ext cx="456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latin typeface="Garamond" panose="02020404030301010803" pitchFamily="18" charset="0"/>
              </a:rPr>
              <a:t>           }</a:t>
            </a:r>
          </a:p>
          <a:p>
            <a:r>
              <a:rPr lang="en-US" altLang="zh-CN" sz="3200" dirty="0">
                <a:latin typeface="Garamond" panose="02020404030301010803" pitchFamily="18" charset="0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1570144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6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6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6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6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6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6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16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0" grpId="0"/>
      <p:bldP spid="1166341" grpId="0"/>
      <p:bldP spid="1166342" grpId="0"/>
      <p:bldP spid="1166343" grpId="0"/>
      <p:bldP spid="1166344" grpId="0"/>
      <p:bldP spid="1166345" grpId="0"/>
      <p:bldP spid="1166346" grpId="0"/>
      <p:bldP spid="1166347" grpId="0"/>
      <p:bldP spid="1166348" grpId="0"/>
      <p:bldP spid="1166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自我介绍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我的名字：涂晓帆</a:t>
            </a:r>
            <a:endParaRPr lang="en-US" altLang="zh-CN" dirty="0" smtClean="0"/>
          </a:p>
          <a:p>
            <a:r>
              <a:rPr lang="zh-CN" altLang="en-US" dirty="0"/>
              <a:t>我的</a:t>
            </a:r>
            <a:r>
              <a:rPr lang="zh-CN" altLang="en-US" dirty="0" smtClean="0"/>
              <a:t>电话：</a:t>
            </a:r>
            <a:r>
              <a:rPr lang="zh-CN" altLang="en-US" dirty="0"/>
              <a:t>１８１２０５５６８８０</a:t>
            </a:r>
            <a:endParaRPr lang="en-US" altLang="zh-CN" dirty="0"/>
          </a:p>
          <a:p>
            <a:r>
              <a:rPr lang="zh-CN" altLang="en-US" dirty="0"/>
              <a:t>我的邮箱：７６３３９２７＠</a:t>
            </a:r>
            <a:r>
              <a:rPr lang="en-US" altLang="zh-CN" dirty="0" smtClean="0"/>
              <a:t>qq.com</a:t>
            </a:r>
          </a:p>
          <a:p>
            <a:r>
              <a:rPr lang="zh-CN" altLang="en-US" dirty="0"/>
              <a:t>我</a:t>
            </a:r>
            <a:r>
              <a:rPr lang="zh-CN" altLang="en-US" dirty="0" smtClean="0"/>
              <a:t>的主页：</a:t>
            </a:r>
            <a:r>
              <a:rPr lang="en-US" altLang="zh-CN" dirty="0" smtClean="0"/>
              <a:t>tuxf.net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844" y="1806778"/>
            <a:ext cx="4714286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9013" y="274638"/>
            <a:ext cx="8229600" cy="1143000"/>
          </a:xfrm>
          <a:noFill/>
          <a:ln/>
        </p:spPr>
        <p:txBody>
          <a:bodyPr/>
          <a:lstStyle/>
          <a:p>
            <a:r>
              <a:rPr lang="zh-CN" altLang="en-US" sz="4000"/>
              <a:t>中序遍历、后序遍历的递归算法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341438"/>
            <a:ext cx="4038600" cy="4525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中序遍历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/>
              <a:t>void  inorder</a:t>
            </a:r>
            <a:r>
              <a:rPr lang="zh-CN" altLang="en-US" sz="2800"/>
              <a:t>（</a:t>
            </a:r>
            <a:r>
              <a:rPr lang="en-US" altLang="zh-CN" sz="2800"/>
              <a:t>bitree *t</a:t>
            </a:r>
            <a:r>
              <a:rPr lang="zh-CN" altLang="en-US" sz="2800"/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/>
              <a:t>{</a:t>
            </a:r>
          </a:p>
          <a:p>
            <a:pPr>
              <a:buFontTx/>
              <a:buNone/>
            </a:pPr>
            <a:r>
              <a:rPr lang="en-US" altLang="zh-CN" sz="2800"/>
              <a:t>  if ( t ) {</a:t>
            </a:r>
          </a:p>
          <a:p>
            <a:pPr>
              <a:buFontTx/>
              <a:buNone/>
            </a:pPr>
            <a:r>
              <a:rPr lang="en-US" altLang="zh-CN" sz="2800"/>
              <a:t>         inorder(t-&gt;lchild);</a:t>
            </a:r>
          </a:p>
          <a:p>
            <a:pPr>
              <a:buFontTx/>
              <a:buNone/>
            </a:pPr>
            <a:r>
              <a:rPr lang="en-US" altLang="zh-CN" sz="2800"/>
              <a:t>         putchar(t-&gt;data);  </a:t>
            </a:r>
          </a:p>
          <a:p>
            <a:pPr>
              <a:buFontTx/>
              <a:buNone/>
            </a:pPr>
            <a:r>
              <a:rPr lang="en-US" altLang="zh-CN" sz="2800"/>
              <a:t>         inorder(t-&gt;rchild);</a:t>
            </a:r>
          </a:p>
          <a:p>
            <a:pPr>
              <a:buFontTx/>
              <a:buNone/>
            </a:pPr>
            <a:r>
              <a:rPr lang="en-US" altLang="zh-CN" sz="2800"/>
              <a:t>           }</a:t>
            </a:r>
          </a:p>
          <a:p>
            <a:pPr>
              <a:buFontTx/>
              <a:buNone/>
            </a:pPr>
            <a:r>
              <a:rPr lang="en-US" altLang="zh-CN" sz="2800"/>
              <a:t>}</a:t>
            </a:r>
          </a:p>
          <a:p>
            <a:pPr>
              <a:buFontTx/>
              <a:buNone/>
            </a:pPr>
            <a:endParaRPr lang="en-US" altLang="zh-CN" sz="2800"/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9" y="1268413"/>
            <a:ext cx="4249737" cy="4525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后序遍历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/>
              <a:t>void  postorder</a:t>
            </a:r>
            <a:r>
              <a:rPr lang="zh-CN" altLang="en-US" sz="2800"/>
              <a:t>（</a:t>
            </a:r>
            <a:r>
              <a:rPr lang="en-US" altLang="zh-CN" sz="2800"/>
              <a:t>bitree *t</a:t>
            </a:r>
            <a:r>
              <a:rPr lang="zh-CN" altLang="en-US" sz="2800"/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/>
              <a:t>{</a:t>
            </a:r>
          </a:p>
          <a:p>
            <a:pPr>
              <a:buFontTx/>
              <a:buNone/>
            </a:pPr>
            <a:r>
              <a:rPr lang="en-US" altLang="zh-CN" sz="2800"/>
              <a:t>  if ( t ) {</a:t>
            </a:r>
          </a:p>
          <a:p>
            <a:pPr>
              <a:buFontTx/>
              <a:buNone/>
            </a:pPr>
            <a:r>
              <a:rPr lang="en-US" altLang="zh-CN" sz="2800"/>
              <a:t>         postorder(t-&gt;lchild);</a:t>
            </a:r>
          </a:p>
          <a:p>
            <a:pPr>
              <a:buFontTx/>
              <a:buNone/>
            </a:pPr>
            <a:r>
              <a:rPr lang="en-US" altLang="zh-CN" sz="2800"/>
              <a:t>         postorder(t-&gt;rchild);</a:t>
            </a:r>
          </a:p>
          <a:p>
            <a:pPr>
              <a:buFontTx/>
              <a:buNone/>
            </a:pPr>
            <a:r>
              <a:rPr lang="en-US" altLang="zh-CN" sz="2800"/>
              <a:t>         putchar(t-&gt;data);  </a:t>
            </a:r>
          </a:p>
          <a:p>
            <a:pPr>
              <a:buFontTx/>
              <a:buNone/>
            </a:pPr>
            <a:r>
              <a:rPr lang="en-US" altLang="zh-CN" sz="2800"/>
              <a:t>           }</a:t>
            </a:r>
          </a:p>
          <a:p>
            <a:pPr>
              <a:buFontTx/>
              <a:buNone/>
            </a:pPr>
            <a:r>
              <a:rPr lang="en-US" altLang="zh-CN" sz="2800"/>
              <a:t>}</a:t>
            </a:r>
          </a:p>
        </p:txBody>
      </p:sp>
      <p:sp>
        <p:nvSpPr>
          <p:cNvPr id="1167365" name="Text Box 5"/>
          <p:cNvSpPr txBox="1">
            <a:spLocks noChangeArrowheads="1"/>
          </p:cNvSpPr>
          <p:nvPr/>
        </p:nvSpPr>
        <p:spPr bwMode="auto">
          <a:xfrm>
            <a:off x="1774826" y="6237288"/>
            <a:ext cx="4608513" cy="469900"/>
          </a:xfrm>
          <a:prstGeom prst="rect">
            <a:avLst/>
          </a:prstGeom>
          <a:solidFill>
            <a:srgbClr val="008000"/>
          </a:solidFill>
          <a:ln w="12700" cap="rnd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zh-CN" altLang="en-US" sz="2400">
                <a:solidFill>
                  <a:schemeClr val="bg1"/>
                </a:solidFill>
                <a:latin typeface="隶书" panose="02010509060101010101" pitchFamily="49" charset="-122"/>
              </a:rPr>
              <a:t>你能写出</a:t>
            </a:r>
            <a:r>
              <a:rPr kumimoji="1" lang="zh-CN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后序遍历递归算法了吧</a:t>
            </a:r>
            <a:endParaRPr kumimoji="1" lang="zh-CN" altLang="en-US" sz="36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26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6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6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3" grpId="0" animBg="1"/>
      <p:bldP spid="1167364" grpId="0" animBg="1"/>
      <p:bldP spid="116736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、树的应用场景、应用方式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、算法复杂度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4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拓展阅读：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红黑树、</a:t>
            </a:r>
            <a:r>
              <a:rPr lang="en-US" altLang="zh-CN" dirty="0" smtClean="0"/>
              <a:t>B+</a:t>
            </a:r>
            <a:r>
              <a:rPr lang="zh-CN" altLang="en-US" dirty="0" smtClean="0"/>
              <a:t>树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挑战：红黑树的构造、遍历、插入、删除（可选作业，可加分        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06" y="3338384"/>
            <a:ext cx="442783" cy="4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下一节课的准备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完成作业、拓展阅读</a:t>
            </a:r>
            <a:endParaRPr lang="en-US" altLang="zh-CN" dirty="0" smtClean="0"/>
          </a:p>
          <a:p>
            <a:r>
              <a:rPr lang="zh-CN" altLang="en-US" dirty="0" smtClean="0"/>
              <a:t>尽力实现挑战作业</a:t>
            </a:r>
            <a:endParaRPr lang="en-US" altLang="zh-CN" dirty="0" smtClean="0"/>
          </a:p>
          <a:p>
            <a:r>
              <a:rPr lang="zh-CN" altLang="en-US" dirty="0" smtClean="0"/>
              <a:t>预习线索二叉树、树、森林概念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8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二叉树中序遍历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设计一个包含各种情况的二叉树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输入</a:t>
            </a:r>
            <a:r>
              <a:rPr lang="zh-CN" altLang="en-US" dirty="0"/>
              <a:t>：字符模式下</a:t>
            </a:r>
            <a:r>
              <a:rPr lang="zh-CN" altLang="en-US" dirty="0" smtClean="0"/>
              <a:t>，中序输入二叉树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处理：存入数据库</a:t>
            </a:r>
            <a:endParaRPr lang="en-US" altLang="zh-CN" dirty="0"/>
          </a:p>
          <a:p>
            <a:pPr lvl="1"/>
            <a:r>
              <a:rPr lang="zh-CN" altLang="en-US" dirty="0"/>
              <a:t>输出：</a:t>
            </a:r>
            <a:r>
              <a:rPr lang="zh-CN" altLang="en-US" dirty="0" smtClean="0"/>
              <a:t>按后序</a:t>
            </a:r>
            <a:r>
              <a:rPr lang="zh-CN" altLang="en-US" dirty="0"/>
              <a:t>遍历方法输出所有节点</a:t>
            </a:r>
            <a:r>
              <a:rPr lang="zh-CN" altLang="en-US" dirty="0" smtClean="0"/>
              <a:t>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作业形式：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，包含设计图、源代码、注释、调试截图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提交：电子邮件，</a:t>
            </a:r>
            <a:r>
              <a:rPr lang="en-US" altLang="zh-CN" dirty="0" smtClean="0">
                <a:hlinkClick r:id="rId2"/>
              </a:rPr>
              <a:t>7633927@qq.com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截止时间：下次上课前一天晚上八点以前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注意事项：邮件主题格式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班级</a:t>
            </a:r>
            <a:r>
              <a:rPr lang="en-US" altLang="zh-CN" dirty="0"/>
              <a:t>_</a:t>
            </a:r>
            <a:r>
              <a:rPr lang="zh-CN" altLang="en-US" dirty="0" smtClean="0"/>
              <a:t>姓名</a:t>
            </a:r>
            <a:r>
              <a:rPr lang="en-US" altLang="zh-CN" dirty="0" smtClean="0"/>
              <a:t>_</a:t>
            </a:r>
            <a:r>
              <a:rPr lang="zh-CN" altLang="en-US" dirty="0" smtClean="0"/>
              <a:t>数据结构</a:t>
            </a:r>
            <a:r>
              <a:rPr lang="en-US" altLang="zh-CN" dirty="0" smtClean="0"/>
              <a:t>_</a:t>
            </a:r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次作业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9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ＦＡＱ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考试时间：下个月底</a:t>
            </a:r>
            <a:endParaRPr lang="en-US" altLang="zh-CN" dirty="0" smtClean="0"/>
          </a:p>
          <a:p>
            <a:r>
              <a:rPr lang="zh-CN" altLang="en-US" dirty="0" smtClean="0"/>
              <a:t>考试形式：笔试</a:t>
            </a:r>
            <a:r>
              <a:rPr lang="en-US" altLang="zh-CN" dirty="0" smtClean="0"/>
              <a:t>+</a:t>
            </a:r>
            <a:r>
              <a:rPr lang="zh-CN" altLang="en-US" dirty="0" smtClean="0"/>
              <a:t>课程设计</a:t>
            </a:r>
            <a:endParaRPr lang="en-US" altLang="zh-CN" dirty="0" smtClean="0"/>
          </a:p>
          <a:p>
            <a:r>
              <a:rPr lang="zh-CN" altLang="en-US" dirty="0" smtClean="0"/>
              <a:t>拓展阅读：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数据结构</a:t>
            </a:r>
            <a:r>
              <a:rPr lang="en-US" altLang="zh-CN" dirty="0" smtClean="0"/>
              <a:t>C++</a:t>
            </a:r>
            <a:r>
              <a:rPr lang="zh-CN" altLang="en-US" dirty="0" smtClean="0"/>
              <a:t>语言描述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计算方法</a:t>
            </a:r>
            <a:r>
              <a:rPr lang="en-US" altLang="zh-CN" dirty="0" smtClean="0"/>
              <a:t>》</a:t>
            </a:r>
          </a:p>
          <a:p>
            <a:r>
              <a:rPr lang="zh-CN" altLang="en-US" dirty="0"/>
              <a:t>下一</a:t>
            </a:r>
            <a:r>
              <a:rPr lang="zh-CN" altLang="en-US" dirty="0" smtClean="0"/>
              <a:t>阶段的学习目标：</a:t>
            </a:r>
            <a:r>
              <a:rPr lang="en-US" altLang="zh-CN" dirty="0" smtClean="0"/>
              <a:t>IDE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程序设计、</a:t>
            </a:r>
            <a:r>
              <a:rPr lang="en-US" altLang="zh-CN" dirty="0" smtClean="0"/>
              <a:t>Web</a:t>
            </a:r>
            <a:r>
              <a:rPr lang="zh-CN" altLang="en-US" dirty="0" smtClean="0"/>
              <a:t>程序设计、数据库高级应用、网络编程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7807" y="3276600"/>
            <a:ext cx="2267418" cy="891988"/>
          </a:xfrm>
        </p:spPr>
        <p:txBody>
          <a:bodyPr/>
          <a:lstStyle/>
          <a:p>
            <a:r>
              <a:rPr lang="en-US" altLang="zh-CN" dirty="0" smtClean="0"/>
              <a:t>Thanks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54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</a:t>
            </a:r>
            <a:r>
              <a:rPr lang="zh-CN" altLang="en-US" dirty="0"/>
              <a:t>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程序</a:t>
            </a:r>
            <a:r>
              <a:rPr lang="en-US" altLang="zh-CN" dirty="0"/>
              <a:t>=</a:t>
            </a:r>
            <a:r>
              <a:rPr lang="zh-CN" altLang="en-US" dirty="0"/>
              <a:t>数据结构</a:t>
            </a:r>
            <a:r>
              <a:rPr lang="en-US" altLang="zh-CN" dirty="0"/>
              <a:t>+</a:t>
            </a:r>
            <a:r>
              <a:rPr lang="zh-CN" altLang="en-US" dirty="0"/>
              <a:t>算法</a:t>
            </a:r>
            <a:endParaRPr lang="en-US" altLang="zh-CN" dirty="0"/>
          </a:p>
          <a:p>
            <a:r>
              <a:rPr lang="zh-CN" altLang="en-US" dirty="0" smtClean="0"/>
              <a:t>计算机的基本任务是对数据的处理，而数据又分为数值数据和非数值数据，目前世界上超过</a:t>
            </a:r>
            <a:r>
              <a:rPr lang="en-US" altLang="zh-CN" dirty="0" smtClean="0"/>
              <a:t>90%</a:t>
            </a:r>
            <a:r>
              <a:rPr lang="zh-CN" altLang="en-US" dirty="0" smtClean="0"/>
              <a:t>的数据处理都是对非数值数据的处理，数据结构就是研究非数值数据之间的结构关系，以及表示方法、存储方法和处理方法。</a:t>
            </a:r>
            <a:endParaRPr lang="en-US" altLang="zh-CN" dirty="0" smtClean="0"/>
          </a:p>
          <a:p>
            <a:r>
              <a:rPr lang="zh-CN" altLang="en-US" dirty="0" smtClean="0"/>
              <a:t>知识基础：Ｃ语言程序设计（或者其他高级语言，如</a:t>
            </a:r>
            <a:r>
              <a:rPr lang="en-US" altLang="zh-CN" dirty="0" smtClean="0"/>
              <a:t>pascal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basic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c++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c#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swift……</a:t>
            </a:r>
            <a:r>
              <a:rPr lang="zh-CN" altLang="en-US" dirty="0" smtClean="0"/>
              <a:t>）、面向对象程序设计、数据库</a:t>
            </a:r>
            <a:endParaRPr lang="en-US" altLang="zh-CN" dirty="0" smtClean="0"/>
          </a:p>
          <a:p>
            <a:r>
              <a:rPr lang="zh-CN" altLang="en-US" dirty="0" smtClean="0"/>
              <a:t>后继课程：计算方法、</a:t>
            </a:r>
            <a:r>
              <a:rPr lang="en-US" altLang="zh-CN" dirty="0" smtClean="0"/>
              <a:t>Visual C++</a:t>
            </a:r>
            <a:r>
              <a:rPr lang="zh-CN" altLang="en-US" dirty="0" smtClean="0"/>
              <a:t>（或其他工程应用开发方法学习，如</a:t>
            </a:r>
            <a:r>
              <a:rPr lang="en-US" altLang="zh-CN" dirty="0" err="1" smtClean="0"/>
              <a:t>JavaWeb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.Net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Delphi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Android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IOS</a:t>
            </a:r>
            <a:r>
              <a:rPr lang="zh-CN" altLang="en-US" dirty="0" smtClean="0"/>
              <a:t>等开发工具的课程）</a:t>
            </a:r>
            <a:endParaRPr lang="en-US" altLang="zh-CN" dirty="0" smtClean="0"/>
          </a:p>
          <a:p>
            <a:r>
              <a:rPr lang="zh-CN" altLang="en-US" dirty="0" smtClean="0"/>
              <a:t>课时：每周</a:t>
            </a:r>
            <a:r>
              <a:rPr lang="en-US" altLang="zh-CN" dirty="0" smtClean="0"/>
              <a:t>4</a:t>
            </a:r>
            <a:r>
              <a:rPr lang="zh-CN" altLang="en-US" dirty="0" smtClean="0"/>
              <a:t>节课，共</a:t>
            </a:r>
            <a:r>
              <a:rPr lang="en-US" altLang="zh-CN" dirty="0" smtClean="0"/>
              <a:t>12</a:t>
            </a:r>
            <a:r>
              <a:rPr lang="zh-CN" altLang="en-US" dirty="0" smtClean="0"/>
              <a:t>周</a:t>
            </a:r>
            <a:endParaRPr lang="en-US" altLang="zh-CN" dirty="0" smtClean="0"/>
          </a:p>
          <a:p>
            <a:r>
              <a:rPr lang="zh-CN" altLang="en-US" dirty="0" smtClean="0"/>
              <a:t>评分标准：平时成绩</a:t>
            </a:r>
            <a:r>
              <a:rPr lang="en-US" altLang="zh-CN" dirty="0" smtClean="0"/>
              <a:t>20%</a:t>
            </a:r>
            <a:r>
              <a:rPr lang="zh-CN" altLang="en-US" dirty="0" smtClean="0"/>
              <a:t>（考勤、课堂表现）、作业表现</a:t>
            </a:r>
            <a:r>
              <a:rPr lang="en-US" altLang="zh-CN" dirty="0" smtClean="0"/>
              <a:t>30%</a:t>
            </a:r>
            <a:r>
              <a:rPr lang="zh-CN" altLang="en-US" dirty="0" smtClean="0"/>
              <a:t>、期末成绩</a:t>
            </a:r>
            <a:r>
              <a:rPr lang="en-US" altLang="zh-CN" dirty="0" smtClean="0"/>
              <a:t>50%</a:t>
            </a:r>
          </a:p>
          <a:p>
            <a:r>
              <a:rPr lang="zh-CN" altLang="en-US" dirty="0" smtClean="0"/>
              <a:t>教程：数据结构（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语言版）</a:t>
            </a:r>
            <a:r>
              <a:rPr lang="en-US" altLang="zh-CN" dirty="0" smtClean="0"/>
              <a:t>-</a:t>
            </a:r>
            <a:r>
              <a:rPr lang="zh-CN" altLang="en-US" dirty="0" smtClean="0"/>
              <a:t>严蔚敏、吴伟民，清华大学出版社</a:t>
            </a:r>
            <a:endParaRPr lang="en-US" altLang="zh-CN" dirty="0" smtClean="0"/>
          </a:p>
          <a:p>
            <a:r>
              <a:rPr lang="zh-CN" altLang="en-US" dirty="0" smtClean="0"/>
              <a:t>课程</a:t>
            </a:r>
            <a:r>
              <a:rPr lang="zh-CN" altLang="en-US" dirty="0"/>
              <a:t>公告、课件下载、作业发布、提交：</a:t>
            </a:r>
            <a:r>
              <a:rPr lang="en-US" altLang="zh-CN" dirty="0" smtClean="0"/>
              <a:t>tuxf.net</a:t>
            </a:r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098" name="Picture 2" descr="https://gss2.bdstatic.com/-fo3dSag_xI4khGkpoWK1HF6hhy/baike/w%3D268%3Bg%3D0/sign=b97739e48226cffc692ab8b4813a2dad/4ec2d5628535e5dde923eaa276c6a7efce1b62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22" y="3965511"/>
            <a:ext cx="1674322" cy="23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第一章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绪论</a:t>
            </a:r>
            <a:endParaRPr lang="zh-CN" altLang="en-US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第二章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线性表</a:t>
            </a:r>
            <a:endParaRPr lang="zh-CN" altLang="en-US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第三章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栈</a:t>
            </a:r>
            <a:r>
              <a:rPr lang="zh-CN" altLang="en-US" sz="1600" dirty="0">
                <a:latin typeface="+mn-ea"/>
                <a:ea typeface="+mn-ea"/>
              </a:rPr>
              <a:t>和队列</a:t>
            </a: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第四章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串</a:t>
            </a:r>
            <a:endParaRPr lang="zh-CN" altLang="en-US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第五</a:t>
            </a:r>
            <a:r>
              <a:rPr lang="zh-CN" altLang="en-US" sz="1600" dirty="0" smtClean="0">
                <a:latin typeface="+mn-ea"/>
                <a:ea typeface="+mn-ea"/>
              </a:rPr>
              <a:t>章</a:t>
            </a:r>
            <a:r>
              <a:rPr lang="en-US" altLang="zh-CN" sz="1600" dirty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数组</a:t>
            </a:r>
            <a:r>
              <a:rPr lang="zh-CN" altLang="en-US" sz="1600" dirty="0">
                <a:latin typeface="+mn-ea"/>
                <a:ea typeface="+mn-ea"/>
              </a:rPr>
              <a:t>和广义表</a:t>
            </a:r>
            <a:endParaRPr lang="en-US" altLang="zh-CN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第六章</a:t>
            </a:r>
            <a:r>
              <a:rPr lang="en-US" altLang="zh-CN" sz="1600" dirty="0">
                <a:latin typeface="+mn-ea"/>
                <a:ea typeface="+mn-ea"/>
              </a:rPr>
              <a:t>	</a:t>
            </a:r>
            <a:r>
              <a:rPr lang="zh-CN" altLang="en-US" sz="1600" dirty="0">
                <a:latin typeface="+mn-ea"/>
                <a:ea typeface="+mn-ea"/>
              </a:rPr>
              <a:t>树和二叉树</a:t>
            </a:r>
            <a:endParaRPr lang="en-US" altLang="zh-CN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第七章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图</a:t>
            </a:r>
            <a:endParaRPr lang="zh-CN" altLang="en-US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第八章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动态</a:t>
            </a:r>
            <a:r>
              <a:rPr lang="zh-CN" altLang="en-US" sz="1600" dirty="0">
                <a:latin typeface="+mn-ea"/>
                <a:ea typeface="+mn-ea"/>
              </a:rPr>
              <a:t>存储管理</a:t>
            </a:r>
            <a:endParaRPr lang="en-US" altLang="zh-CN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第九章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查找</a:t>
            </a:r>
            <a:endParaRPr lang="zh-CN" altLang="en-US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第十章 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内部排序</a:t>
            </a:r>
            <a:endParaRPr lang="en-US" altLang="zh-CN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第十一章 </a:t>
            </a:r>
            <a:r>
              <a:rPr lang="en-US" altLang="zh-CN" sz="1600" dirty="0" smtClean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外部</a:t>
            </a:r>
            <a:r>
              <a:rPr lang="zh-CN" altLang="en-US" sz="1600" dirty="0">
                <a:latin typeface="+mn-ea"/>
                <a:ea typeface="+mn-ea"/>
              </a:rPr>
              <a:t>排序</a:t>
            </a:r>
            <a:endParaRPr lang="en-US" altLang="zh-CN" sz="1600" dirty="0">
              <a:latin typeface="+mn-ea"/>
              <a:ea typeface="+mn-ea"/>
            </a:endParaRPr>
          </a:p>
          <a:p>
            <a:pPr eaLnBrk="0" hangingPunct="0"/>
            <a:r>
              <a:rPr lang="zh-CN" altLang="en-US" sz="1600" dirty="0">
                <a:latin typeface="+mn-ea"/>
                <a:ea typeface="+mn-ea"/>
              </a:rPr>
              <a:t>第十二章</a:t>
            </a:r>
            <a:r>
              <a:rPr lang="en-US" altLang="zh-CN" sz="1600" dirty="0">
                <a:latin typeface="+mn-ea"/>
                <a:ea typeface="+mn-ea"/>
              </a:rPr>
              <a:t>	</a:t>
            </a:r>
            <a:r>
              <a:rPr lang="zh-CN" altLang="en-US" sz="1600" dirty="0" smtClean="0">
                <a:latin typeface="+mn-ea"/>
                <a:ea typeface="+mn-ea"/>
              </a:rPr>
              <a:t>文件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53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latin typeface="+mn-ea"/>
              </a:rPr>
              <a:t>第六章</a:t>
            </a:r>
            <a:r>
              <a:rPr lang="en-US" altLang="zh-CN" sz="4400" dirty="0">
                <a:latin typeface="+mn-ea"/>
              </a:rPr>
              <a:t>	</a:t>
            </a:r>
            <a:r>
              <a:rPr lang="zh-CN" altLang="en-US" sz="4400" dirty="0">
                <a:latin typeface="+mn-ea"/>
              </a:rPr>
              <a:t>树和二叉树</a:t>
            </a:r>
            <a:r>
              <a:rPr lang="en-US" altLang="zh-CN" sz="4400" dirty="0">
                <a:latin typeface="+mn-ea"/>
              </a:rPr>
              <a:t/>
            </a:r>
            <a:br>
              <a:rPr lang="en-US" altLang="zh-CN" sz="4400" dirty="0">
                <a:latin typeface="+mn-ea"/>
              </a:rPr>
            </a:br>
            <a:r>
              <a:rPr lang="zh-CN" altLang="en-US" sz="3600" dirty="0" smtClean="0"/>
              <a:t>主要内容</a:t>
            </a:r>
            <a:r>
              <a:rPr lang="en-US" altLang="zh-CN" sz="3600" dirty="0" smtClean="0"/>
              <a:t>: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8378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6</a:t>
            </a:r>
            <a:r>
              <a:rPr lang="en-US" altLang="zh-CN" dirty="0" smtClean="0"/>
              <a:t>.1	</a:t>
            </a:r>
            <a:r>
              <a:rPr lang="zh-CN" altLang="en-US" dirty="0" smtClean="0"/>
              <a:t>树的定义和基本术语</a:t>
            </a:r>
            <a:endParaRPr lang="en-US" altLang="zh-CN" dirty="0" smtClean="0"/>
          </a:p>
          <a:p>
            <a:r>
              <a:rPr lang="en-US" altLang="zh-CN" dirty="0" smtClean="0"/>
              <a:t>6.2	</a:t>
            </a:r>
            <a:r>
              <a:rPr lang="zh-CN" altLang="en-US" dirty="0" smtClean="0"/>
              <a:t>二叉树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6.2.1	</a:t>
            </a:r>
            <a:r>
              <a:rPr lang="zh-CN" altLang="en-US" dirty="0" smtClean="0"/>
              <a:t>二叉树的定义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6.2.2	</a:t>
            </a:r>
            <a:r>
              <a:rPr lang="zh-CN" altLang="en-US" dirty="0" smtClean="0"/>
              <a:t>二叉树的性质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6.2.3	</a:t>
            </a:r>
            <a:r>
              <a:rPr lang="zh-CN" altLang="en-US" dirty="0" smtClean="0"/>
              <a:t>二叉树的存储结构</a:t>
            </a:r>
            <a:endParaRPr lang="en-US" altLang="zh-CN" dirty="0" smtClean="0"/>
          </a:p>
          <a:p>
            <a:r>
              <a:rPr lang="en-US" altLang="zh-CN" dirty="0" smtClean="0"/>
              <a:t>6.3	</a:t>
            </a:r>
            <a:r>
              <a:rPr lang="zh-CN" altLang="en-US" dirty="0"/>
              <a:t>遍历</a:t>
            </a:r>
            <a:r>
              <a:rPr lang="zh-CN" altLang="en-US" dirty="0" smtClean="0"/>
              <a:t>二叉树和线索二叉树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6.3.1	</a:t>
            </a:r>
            <a:r>
              <a:rPr lang="zh-CN" altLang="en-US" dirty="0" smtClean="0"/>
              <a:t>遍历二叉树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6.3.2	</a:t>
            </a:r>
            <a:r>
              <a:rPr lang="zh-CN" altLang="en-US" dirty="0" smtClean="0"/>
              <a:t>线索二叉树</a:t>
            </a:r>
            <a:endParaRPr lang="en-US" altLang="zh-CN" dirty="0" smtClean="0"/>
          </a:p>
          <a:p>
            <a:r>
              <a:rPr lang="en-US" altLang="zh-CN" dirty="0" smtClean="0"/>
              <a:t>6.4	</a:t>
            </a:r>
            <a:r>
              <a:rPr lang="zh-CN" altLang="en-US" dirty="0" smtClean="0"/>
              <a:t>树和森林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6.4.1	</a:t>
            </a:r>
            <a:r>
              <a:rPr lang="zh-CN" altLang="en-US" dirty="0" smtClean="0"/>
              <a:t>树的存储结构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6.4.2	</a:t>
            </a:r>
            <a:r>
              <a:rPr lang="zh-CN" altLang="en-US" dirty="0" smtClean="0"/>
              <a:t>森林与二叉树的转换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6.4.3	</a:t>
            </a:r>
            <a:r>
              <a:rPr lang="zh-CN" altLang="en-US" dirty="0" smtClean="0"/>
              <a:t>树和森林的遍历</a:t>
            </a:r>
            <a:endParaRPr lang="en-US" altLang="zh-CN" dirty="0" smtClean="0"/>
          </a:p>
          <a:p>
            <a:r>
              <a:rPr lang="en-US" altLang="zh-CN" dirty="0" smtClean="0"/>
              <a:t>6.5	</a:t>
            </a:r>
            <a:r>
              <a:rPr lang="zh-CN" altLang="en-US" dirty="0" smtClean="0"/>
              <a:t>树与等价问题</a:t>
            </a:r>
            <a:endParaRPr lang="en-US" altLang="zh-CN" dirty="0" smtClean="0"/>
          </a:p>
          <a:p>
            <a:r>
              <a:rPr lang="en-US" altLang="zh-CN" dirty="0" smtClean="0"/>
              <a:t>6.6	</a:t>
            </a:r>
            <a:r>
              <a:rPr lang="zh-CN" altLang="en-US" dirty="0" smtClean="0"/>
              <a:t>赫夫曼树及其应用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6.6.1	</a:t>
            </a:r>
            <a:r>
              <a:rPr lang="zh-CN" altLang="en-US" dirty="0" smtClean="0"/>
              <a:t>最优二叉树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6.6.2	</a:t>
            </a:r>
            <a:r>
              <a:rPr lang="zh-CN" altLang="en-US" dirty="0" smtClean="0"/>
              <a:t>赫夫曼编码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43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重点回顾：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、树的定义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、二叉树的定义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Microsoft Visual Studio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、递归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28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</a:t>
            </a:r>
            <a:r>
              <a:rPr lang="zh-CN" altLang="en-US" dirty="0" smtClean="0"/>
              <a:t>回顾</a:t>
            </a:r>
            <a:r>
              <a:rPr lang="en-US" altLang="zh-CN" dirty="0" smtClean="0"/>
              <a:t>——1</a:t>
            </a:r>
            <a:r>
              <a:rPr lang="zh-CN" altLang="en-US" dirty="0"/>
              <a:t>、</a:t>
            </a:r>
            <a:r>
              <a:rPr lang="zh-CN" altLang="en-US" dirty="0" smtClean="0"/>
              <a:t>树</a:t>
            </a:r>
            <a:r>
              <a:rPr lang="zh-CN" altLang="en-US" dirty="0"/>
              <a:t>的定义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   树形</a:t>
            </a:r>
            <a:r>
              <a:rPr lang="zh-CN" altLang="en-US" dirty="0"/>
              <a:t>结构是一类重要的非线性结构。树形结构是结点之间有分支，并具有层次关系的结构。它非常类似于自然界中的树。</a:t>
            </a:r>
            <a:br>
              <a:rPr lang="zh-CN" altLang="en-US" dirty="0"/>
            </a:br>
            <a:r>
              <a:rPr lang="zh-CN" altLang="en-US" dirty="0"/>
              <a:t>    </a:t>
            </a:r>
            <a:r>
              <a:rPr lang="zh-CN" altLang="en-US" dirty="0" smtClean="0"/>
              <a:t>树结构</a:t>
            </a:r>
            <a:r>
              <a:rPr lang="zh-CN" altLang="en-US" dirty="0"/>
              <a:t>在客观世界中是大量存在的，例如家谱、行政组织机构都可用树形象地表示。</a:t>
            </a:r>
            <a:br>
              <a:rPr lang="zh-CN" altLang="en-US" dirty="0"/>
            </a:br>
            <a:r>
              <a:rPr lang="zh-CN" altLang="en-US" dirty="0"/>
              <a:t>    树在计算机领域中也有着广泛的应用，例如在编译程序中，用树来表示源程序的语法结构；在数据库系统中，可用树来组织信息；在分析算法的行为时，可用树来描述其执行过程。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8" y="1231177"/>
            <a:ext cx="9807718" cy="55043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71" y="1231177"/>
            <a:ext cx="7629382" cy="55789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72" y="1152983"/>
            <a:ext cx="7686662" cy="56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重点回顾</a:t>
            </a:r>
            <a:r>
              <a:rPr lang="en-US" altLang="zh-CN" dirty="0" smtClean="0"/>
              <a:t>——2</a:t>
            </a:r>
            <a:r>
              <a:rPr lang="zh-CN" altLang="en-US" dirty="0" smtClean="0"/>
              <a:t>、二叉树的定义</a:t>
            </a:r>
            <a:r>
              <a:rPr lang="en-US" altLang="zh-CN" dirty="0" smtClean="0"/>
              <a:t>—1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二叉树是树形结构的一个重要类型。许多实际问题抽象出来的数据结构往往是二叉树的形式，即使是一般的树也能简单地转换为二叉树，而且二叉树的存储结构及其算法都较为简单，因此二叉树显得特别重要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eaLnBrk="0" hangingPunct="0">
              <a:spcBef>
                <a:spcPct val="50000"/>
              </a:spcBef>
            </a:pPr>
            <a:r>
              <a:rPr kumimoji="1" lang="zh-CN" altLang="en-US" b="1" dirty="0">
                <a:solidFill>
                  <a:srgbClr val="FFFF66"/>
                </a:solidFill>
                <a:latin typeface="宋体" panose="02010600030101010101" pitchFamily="2" charset="-122"/>
              </a:rPr>
              <a:t>说明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1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）二叉树中每个结点最多有两颗子树；二叉树每个结点度小于等于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2;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）左、右子树不能颠倒</a:t>
            </a:r>
            <a:r>
              <a:rPr kumimoji="1" lang="en-US" altLang="zh-CN" b="1" dirty="0">
                <a:solidFill>
                  <a:srgbClr val="FFFFA5"/>
                </a:solidFill>
                <a:latin typeface="Times New Roman" panose="02020603050405020304" pitchFamily="18" charset="0"/>
              </a:rPr>
              <a:t>——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有序树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;</a:t>
            </a:r>
          </a:p>
          <a:p>
            <a:pPr eaLnBrk="0" hangingPunct="0">
              <a:spcBef>
                <a:spcPct val="10000"/>
              </a:spcBef>
            </a:pP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3</a:t>
            </a:r>
            <a:r>
              <a:rPr kumimoji="1" lang="zh-CN" altLang="en-US" b="1" dirty="0">
                <a:solidFill>
                  <a:srgbClr val="FFFFA5"/>
                </a:solidFill>
                <a:latin typeface="宋体" panose="02010600030101010101" pitchFamily="2" charset="-122"/>
              </a:rPr>
              <a:t>）二叉树是递归结构，在二叉树的定义中又用到了二叉树的概念</a:t>
            </a:r>
            <a:r>
              <a:rPr kumimoji="1" lang="en-US" altLang="zh-CN" b="1" dirty="0">
                <a:solidFill>
                  <a:srgbClr val="FFFFA5"/>
                </a:solidFill>
                <a:latin typeface="宋体" panose="02010600030101010101" pitchFamily="2" charset="-122"/>
              </a:rPr>
              <a:t>;</a:t>
            </a:r>
          </a:p>
          <a:p>
            <a:endParaRPr lang="zh-CN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858716" y="4150658"/>
            <a:ext cx="2882900" cy="2105025"/>
            <a:chOff x="1824" y="1536"/>
            <a:chExt cx="1968" cy="132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570" y="1536"/>
              <a:ext cx="408" cy="288"/>
              <a:chOff x="309" y="2496"/>
              <a:chExt cx="577" cy="440"/>
            </a:xfrm>
          </p:grpSpPr>
          <p:sp>
            <p:nvSpPr>
              <p:cNvPr id="31" name="Oval 6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09" y="2496"/>
                <a:ext cx="577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 dirty="0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A</a:t>
                </a:r>
                <a:endParaRPr lang="en-US" altLang="zh-CN" sz="3600" b="1" dirty="0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385" y="2164"/>
              <a:ext cx="407" cy="288"/>
              <a:chOff x="4320" y="2591"/>
              <a:chExt cx="576" cy="439"/>
            </a:xfrm>
          </p:grpSpPr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4404" y="2675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4320" y="2591"/>
                <a:ext cx="576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F</a:t>
                </a:r>
                <a:endPara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129" y="2574"/>
              <a:ext cx="408" cy="288"/>
              <a:chOff x="309" y="2497"/>
              <a:chExt cx="578" cy="439"/>
            </a:xfrm>
          </p:grpSpPr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309" y="2497"/>
                <a:ext cx="578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G</a:t>
                </a:r>
                <a:endPara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2401" y="2227"/>
              <a:ext cx="407" cy="288"/>
              <a:chOff x="310" y="2495"/>
              <a:chExt cx="576" cy="439"/>
            </a:xfrm>
          </p:grpSpPr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310" y="2495"/>
                <a:ext cx="576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E</a:t>
                </a:r>
                <a:endPara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824" y="2227"/>
              <a:ext cx="407" cy="288"/>
              <a:chOff x="310" y="2495"/>
              <a:chExt cx="576" cy="440"/>
            </a:xfrm>
          </p:grpSpPr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310" y="2495"/>
                <a:ext cx="576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D</a:t>
                </a:r>
                <a:endParaRPr lang="en-US" altLang="zh-CN" sz="36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046" y="1850"/>
              <a:ext cx="407" cy="288"/>
              <a:chOff x="311" y="2495"/>
              <a:chExt cx="575" cy="440"/>
            </a:xfrm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311" y="2495"/>
                <a:ext cx="575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2400" b="1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C</a:t>
                </a:r>
                <a:endParaRPr lang="en-US" altLang="zh-CN" sz="2400" b="1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2129" y="1882"/>
              <a:ext cx="408" cy="288"/>
              <a:chOff x="309" y="2496"/>
              <a:chExt cx="578" cy="440"/>
            </a:xfrm>
          </p:grpSpPr>
          <p:sp>
            <p:nvSpPr>
              <p:cNvPr id="19" name="Oval 24"/>
              <p:cNvSpPr>
                <a:spLocks noChangeArrowheads="1"/>
              </p:cNvSpPr>
              <p:nvPr/>
            </p:nvSpPr>
            <p:spPr bwMode="auto">
              <a:xfrm>
                <a:off x="394" y="2579"/>
                <a:ext cx="317" cy="317"/>
              </a:xfrm>
              <a:prstGeom prst="ellipse">
                <a:avLst/>
              </a:prstGeom>
              <a:solidFill>
                <a:srgbClr val="FFFFCC"/>
              </a:solidFill>
              <a:ln w="12700" cap="rnd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309" y="2496"/>
                <a:ext cx="578" cy="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33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b="1" dirty="0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 </a:t>
                </a:r>
                <a:r>
                  <a:rPr lang="en-US" altLang="zh-CN" sz="2400" b="1" dirty="0">
                    <a:solidFill>
                      <a:schemeClr val="bg2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B</a:t>
                </a:r>
                <a:endParaRPr lang="en-US" altLang="zh-CN" sz="2400" b="1" dirty="0">
                  <a:solidFill>
                    <a:schemeClr val="bg2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2028" y="1756"/>
              <a:ext cx="1459" cy="881"/>
              <a:chOff x="3744" y="1008"/>
              <a:chExt cx="2064" cy="1344"/>
            </a:xfrm>
          </p:grpSpPr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 flipH="1">
                <a:off x="4224" y="1008"/>
                <a:ext cx="384" cy="288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4896" y="1008"/>
                <a:ext cx="384" cy="286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>
                <a:off x="4272" y="1584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30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43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 flipH="1">
                <a:off x="3744" y="1584"/>
                <a:ext cx="243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5568" y="1488"/>
                <a:ext cx="240" cy="240"/>
              </a:xfrm>
              <a:prstGeom prst="line">
                <a:avLst/>
              </a:prstGeom>
              <a:noFill/>
              <a:ln w="38100" cap="rnd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70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659</TotalTime>
  <Words>2207</Words>
  <Application>Microsoft Office PowerPoint</Application>
  <PresentationFormat>宽屏</PresentationFormat>
  <Paragraphs>382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黑体</vt:lpstr>
      <vt:lpstr>华文细黑</vt:lpstr>
      <vt:lpstr>隶书</vt:lpstr>
      <vt:lpstr>宋体</vt:lpstr>
      <vt:lpstr>Arial</vt:lpstr>
      <vt:lpstr>Century Gothic</vt:lpstr>
      <vt:lpstr>Garamond</vt:lpstr>
      <vt:lpstr>Times New Roman</vt:lpstr>
      <vt:lpstr>Wingdings</vt:lpstr>
      <vt:lpstr>Wingdings 3</vt:lpstr>
      <vt:lpstr>离子</vt:lpstr>
      <vt:lpstr>数据结构</vt:lpstr>
      <vt:lpstr>目录</vt:lpstr>
      <vt:lpstr>自我介绍</vt:lpstr>
      <vt:lpstr>课程介绍</vt:lpstr>
      <vt:lpstr>教学内容</vt:lpstr>
      <vt:lpstr>第六章 树和二叉树 主要内容:</vt:lpstr>
      <vt:lpstr>重点回顾：</vt:lpstr>
      <vt:lpstr>重点回顾——1、树的定义</vt:lpstr>
      <vt:lpstr>重点回顾——2、二叉树的定义—1 </vt:lpstr>
      <vt:lpstr>重点回顾——2、二叉树的定义—2 二叉树的顺序存储结构</vt:lpstr>
      <vt:lpstr>重点回顾——2、二叉树的定义—3 二叉链表</vt:lpstr>
      <vt:lpstr>重点回顾——3、Visual Studio </vt:lpstr>
      <vt:lpstr>重点回顾——4、递归</vt:lpstr>
      <vt:lpstr>本节课内容</vt:lpstr>
      <vt:lpstr>6.3.1 遍历二叉树 </vt:lpstr>
      <vt:lpstr>一.  遍历的基本概念</vt:lpstr>
      <vt:lpstr>PowerPoint 演示文稿</vt:lpstr>
      <vt:lpstr>广度遍历策略</vt:lpstr>
      <vt:lpstr>深度遍历策略</vt:lpstr>
      <vt:lpstr>二、各种遍历的思想</vt:lpstr>
      <vt:lpstr>1 .  先序遍历（DLR）</vt:lpstr>
      <vt:lpstr>2.  中序遍历（LDR）</vt:lpstr>
      <vt:lpstr>3.  后序遍历（LRD）</vt:lpstr>
      <vt:lpstr>软件水平考试有关试题</vt:lpstr>
      <vt:lpstr>2015年 试题</vt:lpstr>
      <vt:lpstr>2002年 试题</vt:lpstr>
      <vt:lpstr>1999试题2</vt:lpstr>
      <vt:lpstr>软件设计师 2004上半年</vt:lpstr>
      <vt:lpstr>三、遍历的递归算法</vt:lpstr>
      <vt:lpstr>中序遍历、后序遍历的递归算法</vt:lpstr>
      <vt:lpstr>思考：</vt:lpstr>
      <vt:lpstr>拓展阅读：</vt:lpstr>
      <vt:lpstr>下一节课的准备</vt:lpstr>
      <vt:lpstr>作业：</vt:lpstr>
      <vt:lpstr>ＦＡＱ</vt:lpstr>
      <vt:lpstr>Thanks！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数据结构（C语言）</dc:title>
  <dc:creator>涂晓帆</dc:creator>
  <cp:lastModifiedBy>涂晓帆</cp:lastModifiedBy>
  <cp:revision>78</cp:revision>
  <dcterms:created xsi:type="dcterms:W3CDTF">2018-03-04T12:34:46Z</dcterms:created>
  <dcterms:modified xsi:type="dcterms:W3CDTF">2018-03-07T08:29:29Z</dcterms:modified>
</cp:coreProperties>
</file>